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22"/>
  </p:notesMasterIdLst>
  <p:sldIdLst>
    <p:sldId id="266" r:id="rId5"/>
    <p:sldId id="268" r:id="rId6"/>
    <p:sldId id="269" r:id="rId7"/>
    <p:sldId id="275" r:id="rId8"/>
    <p:sldId id="276" r:id="rId9"/>
    <p:sldId id="277" r:id="rId10"/>
    <p:sldId id="279" r:id="rId11"/>
    <p:sldId id="280" r:id="rId12"/>
    <p:sldId id="281" r:id="rId13"/>
    <p:sldId id="285" r:id="rId14"/>
    <p:sldId id="282" r:id="rId15"/>
    <p:sldId id="283" r:id="rId16"/>
    <p:sldId id="287" r:id="rId17"/>
    <p:sldId id="284" r:id="rId18"/>
    <p:sldId id="286" r:id="rId19"/>
    <p:sldId id="289" r:id="rId20"/>
    <p:sldId id="28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5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DD53B4-668E-4793-80F5-F0AEC4C1020D}" type="doc">
      <dgm:prSet loTypeId="urn:microsoft.com/office/officeart/2005/8/layout/chevron1" loCatId="process" qsTypeId="urn:microsoft.com/office/officeart/2005/8/quickstyle/simple1" qsCatId="simple" csTypeId="urn:microsoft.com/office/officeart/2005/8/colors/colorful5" csCatId="colorful" phldr="1"/>
      <dgm:spPr/>
    </dgm:pt>
    <dgm:pt modelId="{4128BB05-087F-4907-9BA2-C883F03A7336}">
      <dgm:prSet phldrT="[Text]"/>
      <dgm:spPr/>
      <dgm:t>
        <a:bodyPr/>
        <a:lstStyle/>
        <a:p>
          <a:r>
            <a:rPr lang="en-US" dirty="0" smtClean="0"/>
            <a:t>Identification of faulty applicants through EDA</a:t>
          </a:r>
          <a:endParaRPr lang="en-US" dirty="0"/>
        </a:p>
      </dgm:t>
    </dgm:pt>
    <dgm:pt modelId="{2992958E-6354-4807-90B9-AF10F3D9502A}" type="parTrans" cxnId="{23B1AF49-1939-4598-B0D5-931F4E5F4A94}">
      <dgm:prSet/>
      <dgm:spPr/>
      <dgm:t>
        <a:bodyPr/>
        <a:lstStyle/>
        <a:p>
          <a:endParaRPr lang="en-US"/>
        </a:p>
      </dgm:t>
    </dgm:pt>
    <dgm:pt modelId="{DAD32F9B-FC42-40A8-BDBA-F9A2F6A03D3E}" type="sibTrans" cxnId="{23B1AF49-1939-4598-B0D5-931F4E5F4A94}">
      <dgm:prSet/>
      <dgm:spPr/>
      <dgm:t>
        <a:bodyPr/>
        <a:lstStyle/>
        <a:p>
          <a:endParaRPr lang="en-US"/>
        </a:p>
      </dgm:t>
    </dgm:pt>
    <dgm:pt modelId="{591CC8A2-4EFB-410C-ABCD-FE21C886E0BB}">
      <dgm:prSet phldrT="[Text]"/>
      <dgm:spPr/>
      <dgm:t>
        <a:bodyPr/>
        <a:lstStyle/>
        <a:p>
          <a:r>
            <a:rPr lang="en-US" dirty="0" smtClean="0"/>
            <a:t>Identity the variables which are strong indicator of default</a:t>
          </a:r>
          <a:endParaRPr lang="en-US" dirty="0"/>
        </a:p>
      </dgm:t>
    </dgm:pt>
    <dgm:pt modelId="{86023789-E951-4A66-8B8B-2F4A0FAA4686}" type="parTrans" cxnId="{3F45BECA-C646-4E70-AA08-88808B62BB93}">
      <dgm:prSet/>
      <dgm:spPr/>
      <dgm:t>
        <a:bodyPr/>
        <a:lstStyle/>
        <a:p>
          <a:endParaRPr lang="en-US"/>
        </a:p>
      </dgm:t>
    </dgm:pt>
    <dgm:pt modelId="{49D14902-9FB5-4A85-A65F-7E717D6CA3AE}" type="sibTrans" cxnId="{3F45BECA-C646-4E70-AA08-88808B62BB93}">
      <dgm:prSet/>
      <dgm:spPr/>
      <dgm:t>
        <a:bodyPr/>
        <a:lstStyle/>
        <a:p>
          <a:endParaRPr lang="en-US"/>
        </a:p>
      </dgm:t>
    </dgm:pt>
    <dgm:pt modelId="{3A4DB301-8429-487B-9496-0649DDEA1CF7}">
      <dgm:prSet phldrT="[Text]"/>
      <dgm:spPr/>
      <dgm:t>
        <a:bodyPr/>
        <a:lstStyle/>
        <a:p>
          <a:r>
            <a:rPr lang="en-US" dirty="0" smtClean="0"/>
            <a:t>Provide details of the analysis and help the company to minimize the loss</a:t>
          </a:r>
          <a:endParaRPr lang="en-US" dirty="0"/>
        </a:p>
      </dgm:t>
    </dgm:pt>
    <dgm:pt modelId="{EFC297D0-58DA-4559-938B-A61FC1602B35}" type="parTrans" cxnId="{36D8BC1B-93EC-450A-9FCF-C486627888D7}">
      <dgm:prSet/>
      <dgm:spPr/>
      <dgm:t>
        <a:bodyPr/>
        <a:lstStyle/>
        <a:p>
          <a:endParaRPr lang="en-US"/>
        </a:p>
      </dgm:t>
    </dgm:pt>
    <dgm:pt modelId="{13BC6048-540D-4DB1-8B9B-3048FA750C08}" type="sibTrans" cxnId="{36D8BC1B-93EC-450A-9FCF-C486627888D7}">
      <dgm:prSet/>
      <dgm:spPr/>
      <dgm:t>
        <a:bodyPr/>
        <a:lstStyle/>
        <a:p>
          <a:endParaRPr lang="en-US"/>
        </a:p>
      </dgm:t>
    </dgm:pt>
    <dgm:pt modelId="{10CC200E-FB44-4CAA-97B4-8F90FC344E1F}" type="pres">
      <dgm:prSet presAssocID="{9DDD53B4-668E-4793-80F5-F0AEC4C1020D}" presName="Name0" presStyleCnt="0">
        <dgm:presLayoutVars>
          <dgm:dir/>
          <dgm:animLvl val="lvl"/>
          <dgm:resizeHandles val="exact"/>
        </dgm:presLayoutVars>
      </dgm:prSet>
      <dgm:spPr/>
    </dgm:pt>
    <dgm:pt modelId="{C15379CB-7BF1-4F2A-AD7A-A281D7E93D2D}" type="pres">
      <dgm:prSet presAssocID="{4128BB05-087F-4907-9BA2-C883F03A7336}" presName="parTxOnly" presStyleLbl="node1" presStyleIdx="0" presStyleCnt="3" custScaleY="136100">
        <dgm:presLayoutVars>
          <dgm:chMax val="0"/>
          <dgm:chPref val="0"/>
          <dgm:bulletEnabled val="1"/>
        </dgm:presLayoutVars>
      </dgm:prSet>
      <dgm:spPr/>
      <dgm:t>
        <a:bodyPr/>
        <a:lstStyle/>
        <a:p>
          <a:endParaRPr lang="en-US"/>
        </a:p>
      </dgm:t>
    </dgm:pt>
    <dgm:pt modelId="{56C1EB54-924D-4389-8E0A-6EB46CD40747}" type="pres">
      <dgm:prSet presAssocID="{DAD32F9B-FC42-40A8-BDBA-F9A2F6A03D3E}" presName="parTxOnlySpace" presStyleCnt="0"/>
      <dgm:spPr/>
    </dgm:pt>
    <dgm:pt modelId="{EA0B37CD-FC6D-4DF1-A900-921B40CE80AC}" type="pres">
      <dgm:prSet presAssocID="{591CC8A2-4EFB-410C-ABCD-FE21C886E0BB}" presName="parTxOnly" presStyleLbl="node1" presStyleIdx="1" presStyleCnt="3" custScaleY="127095">
        <dgm:presLayoutVars>
          <dgm:chMax val="0"/>
          <dgm:chPref val="0"/>
          <dgm:bulletEnabled val="1"/>
        </dgm:presLayoutVars>
      </dgm:prSet>
      <dgm:spPr/>
      <dgm:t>
        <a:bodyPr/>
        <a:lstStyle/>
        <a:p>
          <a:endParaRPr lang="en-US"/>
        </a:p>
      </dgm:t>
    </dgm:pt>
    <dgm:pt modelId="{7636F696-5F41-42D6-968F-F29C311F8D2F}" type="pres">
      <dgm:prSet presAssocID="{49D14902-9FB5-4A85-A65F-7E717D6CA3AE}" presName="parTxOnlySpace" presStyleCnt="0"/>
      <dgm:spPr/>
    </dgm:pt>
    <dgm:pt modelId="{C91309A5-8E09-4D58-AFAE-9CDAF43AA64F}" type="pres">
      <dgm:prSet presAssocID="{3A4DB301-8429-487B-9496-0649DDEA1CF7}" presName="parTxOnly" presStyleLbl="node1" presStyleIdx="2" presStyleCnt="3" custScaleY="122593">
        <dgm:presLayoutVars>
          <dgm:chMax val="0"/>
          <dgm:chPref val="0"/>
          <dgm:bulletEnabled val="1"/>
        </dgm:presLayoutVars>
      </dgm:prSet>
      <dgm:spPr/>
      <dgm:t>
        <a:bodyPr/>
        <a:lstStyle/>
        <a:p>
          <a:endParaRPr lang="en-US"/>
        </a:p>
      </dgm:t>
    </dgm:pt>
  </dgm:ptLst>
  <dgm:cxnLst>
    <dgm:cxn modelId="{23B1AF49-1939-4598-B0D5-931F4E5F4A94}" srcId="{9DDD53B4-668E-4793-80F5-F0AEC4C1020D}" destId="{4128BB05-087F-4907-9BA2-C883F03A7336}" srcOrd="0" destOrd="0" parTransId="{2992958E-6354-4807-90B9-AF10F3D9502A}" sibTransId="{DAD32F9B-FC42-40A8-BDBA-F9A2F6A03D3E}"/>
    <dgm:cxn modelId="{3F45BECA-C646-4E70-AA08-88808B62BB93}" srcId="{9DDD53B4-668E-4793-80F5-F0AEC4C1020D}" destId="{591CC8A2-4EFB-410C-ABCD-FE21C886E0BB}" srcOrd="1" destOrd="0" parTransId="{86023789-E951-4A66-8B8B-2F4A0FAA4686}" sibTransId="{49D14902-9FB5-4A85-A65F-7E717D6CA3AE}"/>
    <dgm:cxn modelId="{ED06689B-ED04-4F74-8029-48AB9BEE45FF}" type="presOf" srcId="{591CC8A2-4EFB-410C-ABCD-FE21C886E0BB}" destId="{EA0B37CD-FC6D-4DF1-A900-921B40CE80AC}" srcOrd="0" destOrd="0" presId="urn:microsoft.com/office/officeart/2005/8/layout/chevron1"/>
    <dgm:cxn modelId="{655336FD-9CD4-4638-B7FE-8AE2E525DF22}" type="presOf" srcId="{9DDD53B4-668E-4793-80F5-F0AEC4C1020D}" destId="{10CC200E-FB44-4CAA-97B4-8F90FC344E1F}" srcOrd="0" destOrd="0" presId="urn:microsoft.com/office/officeart/2005/8/layout/chevron1"/>
    <dgm:cxn modelId="{055ECE39-2304-4A78-8851-21D5E733C645}" type="presOf" srcId="{4128BB05-087F-4907-9BA2-C883F03A7336}" destId="{C15379CB-7BF1-4F2A-AD7A-A281D7E93D2D}" srcOrd="0" destOrd="0" presId="urn:microsoft.com/office/officeart/2005/8/layout/chevron1"/>
    <dgm:cxn modelId="{2D5B9AD3-C479-400C-8F66-0B85F5F8473A}" type="presOf" srcId="{3A4DB301-8429-487B-9496-0649DDEA1CF7}" destId="{C91309A5-8E09-4D58-AFAE-9CDAF43AA64F}" srcOrd="0" destOrd="0" presId="urn:microsoft.com/office/officeart/2005/8/layout/chevron1"/>
    <dgm:cxn modelId="{36D8BC1B-93EC-450A-9FCF-C486627888D7}" srcId="{9DDD53B4-668E-4793-80F5-F0AEC4C1020D}" destId="{3A4DB301-8429-487B-9496-0649DDEA1CF7}" srcOrd="2" destOrd="0" parTransId="{EFC297D0-58DA-4559-938B-A61FC1602B35}" sibTransId="{13BC6048-540D-4DB1-8B9B-3048FA750C08}"/>
    <dgm:cxn modelId="{9DC5BC3D-DA9B-4630-8296-F5796D29B8A1}" type="presParOf" srcId="{10CC200E-FB44-4CAA-97B4-8F90FC344E1F}" destId="{C15379CB-7BF1-4F2A-AD7A-A281D7E93D2D}" srcOrd="0" destOrd="0" presId="urn:microsoft.com/office/officeart/2005/8/layout/chevron1"/>
    <dgm:cxn modelId="{568D509B-7B7C-4F21-B989-DEC7E22F6B40}" type="presParOf" srcId="{10CC200E-FB44-4CAA-97B4-8F90FC344E1F}" destId="{56C1EB54-924D-4389-8E0A-6EB46CD40747}" srcOrd="1" destOrd="0" presId="urn:microsoft.com/office/officeart/2005/8/layout/chevron1"/>
    <dgm:cxn modelId="{935454C4-4EDA-43B7-9A62-9B193B1914AA}" type="presParOf" srcId="{10CC200E-FB44-4CAA-97B4-8F90FC344E1F}" destId="{EA0B37CD-FC6D-4DF1-A900-921B40CE80AC}" srcOrd="2" destOrd="0" presId="urn:microsoft.com/office/officeart/2005/8/layout/chevron1"/>
    <dgm:cxn modelId="{296F1C52-967E-48B7-A567-911055C04B9E}" type="presParOf" srcId="{10CC200E-FB44-4CAA-97B4-8F90FC344E1F}" destId="{7636F696-5F41-42D6-968F-F29C311F8D2F}" srcOrd="3" destOrd="0" presId="urn:microsoft.com/office/officeart/2005/8/layout/chevron1"/>
    <dgm:cxn modelId="{8379413D-2A0D-4EDF-8AED-0C14FCA0E874}" type="presParOf" srcId="{10CC200E-FB44-4CAA-97B4-8F90FC344E1F}" destId="{C91309A5-8E09-4D58-AFAE-9CDAF43AA64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D06427-7901-4637-835C-AE1D798FFE70}" type="doc">
      <dgm:prSet loTypeId="urn:microsoft.com/office/officeart/2005/8/layout/vProcess5" loCatId="process" qsTypeId="urn:microsoft.com/office/officeart/2005/8/quickstyle/simple1" qsCatId="simple" csTypeId="urn:microsoft.com/office/officeart/2005/8/colors/colorful4" csCatId="colorful" phldr="1"/>
      <dgm:spPr/>
      <dgm:t>
        <a:bodyPr/>
        <a:lstStyle/>
        <a:p>
          <a:endParaRPr lang="en-US"/>
        </a:p>
      </dgm:t>
    </dgm:pt>
    <dgm:pt modelId="{A56CCB0F-A488-4420-87A5-0B529BEE70D4}">
      <dgm:prSet phldrT="[Text]"/>
      <dgm:spPr/>
      <dgm:t>
        <a:bodyPr/>
        <a:lstStyle/>
        <a:p>
          <a:r>
            <a:rPr lang="en-US" dirty="0" smtClean="0"/>
            <a:t>Fix the rows and columns</a:t>
          </a:r>
          <a:endParaRPr lang="en-US" dirty="0"/>
        </a:p>
      </dgm:t>
    </dgm:pt>
    <dgm:pt modelId="{E79C9EAE-628E-448C-809B-F5FCE789471B}" type="parTrans" cxnId="{7C21B537-0579-490A-A056-923B203EED0F}">
      <dgm:prSet/>
      <dgm:spPr/>
      <dgm:t>
        <a:bodyPr/>
        <a:lstStyle/>
        <a:p>
          <a:endParaRPr lang="en-US"/>
        </a:p>
      </dgm:t>
    </dgm:pt>
    <dgm:pt modelId="{19FB0FF8-27D1-45ED-BF97-C3F533B5096F}" type="sibTrans" cxnId="{7C21B537-0579-490A-A056-923B203EED0F}">
      <dgm:prSet/>
      <dgm:spPr/>
      <dgm:t>
        <a:bodyPr/>
        <a:lstStyle/>
        <a:p>
          <a:endParaRPr lang="en-US"/>
        </a:p>
      </dgm:t>
    </dgm:pt>
    <dgm:pt modelId="{E29EECFB-8080-4B90-91C3-1906DF170E12}">
      <dgm:prSet phldrT="[Text]"/>
      <dgm:spPr/>
      <dgm:t>
        <a:bodyPr/>
        <a:lstStyle/>
        <a:p>
          <a:r>
            <a:rPr lang="en-US" dirty="0" smtClean="0"/>
            <a:t>Standardized values</a:t>
          </a:r>
          <a:endParaRPr lang="en-US" dirty="0"/>
        </a:p>
      </dgm:t>
    </dgm:pt>
    <dgm:pt modelId="{8840321F-6A38-453C-9332-6F08B63F566C}" type="parTrans" cxnId="{F11728CF-585B-411F-9A39-9AF7B10B9BF9}">
      <dgm:prSet/>
      <dgm:spPr/>
      <dgm:t>
        <a:bodyPr/>
        <a:lstStyle/>
        <a:p>
          <a:endParaRPr lang="en-US"/>
        </a:p>
      </dgm:t>
    </dgm:pt>
    <dgm:pt modelId="{41E30A69-DC41-4105-9ABF-15259CE4A435}" type="sibTrans" cxnId="{F11728CF-585B-411F-9A39-9AF7B10B9BF9}">
      <dgm:prSet/>
      <dgm:spPr/>
      <dgm:t>
        <a:bodyPr/>
        <a:lstStyle/>
        <a:p>
          <a:endParaRPr lang="en-US"/>
        </a:p>
      </dgm:t>
    </dgm:pt>
    <dgm:pt modelId="{C82A8883-5DB1-4862-9F8B-19A1740E30AC}">
      <dgm:prSet phldrT="[Text]"/>
      <dgm:spPr/>
      <dgm:t>
        <a:bodyPr/>
        <a:lstStyle/>
        <a:p>
          <a:r>
            <a:rPr lang="en-US" dirty="0" smtClean="0"/>
            <a:t>Fix the invalid values in dataframe</a:t>
          </a:r>
          <a:endParaRPr lang="en-US" dirty="0"/>
        </a:p>
      </dgm:t>
    </dgm:pt>
    <dgm:pt modelId="{C1DDDC72-587F-4965-AEDF-80EA08970076}" type="parTrans" cxnId="{14F495A4-4CE2-4C24-BB87-DB2770E77193}">
      <dgm:prSet/>
      <dgm:spPr/>
      <dgm:t>
        <a:bodyPr/>
        <a:lstStyle/>
        <a:p>
          <a:endParaRPr lang="en-US"/>
        </a:p>
      </dgm:t>
    </dgm:pt>
    <dgm:pt modelId="{9585EE92-C88E-4A95-883D-AAF0C2238A7E}" type="sibTrans" cxnId="{14F495A4-4CE2-4C24-BB87-DB2770E77193}">
      <dgm:prSet/>
      <dgm:spPr/>
      <dgm:t>
        <a:bodyPr/>
        <a:lstStyle/>
        <a:p>
          <a:endParaRPr lang="en-US"/>
        </a:p>
      </dgm:t>
    </dgm:pt>
    <dgm:pt modelId="{E9FDB29A-5CEB-4F95-B1A3-AE9CEE602AB9}">
      <dgm:prSet phldrT="[Text]"/>
      <dgm:spPr/>
      <dgm:t>
        <a:bodyPr/>
        <a:lstStyle/>
        <a:p>
          <a:r>
            <a:rPr lang="en-US" dirty="0" smtClean="0"/>
            <a:t>Fix the missing values</a:t>
          </a:r>
          <a:endParaRPr lang="en-US" dirty="0"/>
        </a:p>
      </dgm:t>
    </dgm:pt>
    <dgm:pt modelId="{868FB38C-4B77-41A8-BF4D-4A23C5D833E6}" type="parTrans" cxnId="{3727EDFE-E9AF-42DA-9954-E92E7A8D0056}">
      <dgm:prSet/>
      <dgm:spPr/>
      <dgm:t>
        <a:bodyPr/>
        <a:lstStyle/>
        <a:p>
          <a:endParaRPr lang="en-US"/>
        </a:p>
      </dgm:t>
    </dgm:pt>
    <dgm:pt modelId="{C2CC22F3-844A-47E7-919A-B7F0B4DF1D81}" type="sibTrans" cxnId="{3727EDFE-E9AF-42DA-9954-E92E7A8D0056}">
      <dgm:prSet/>
      <dgm:spPr/>
      <dgm:t>
        <a:bodyPr/>
        <a:lstStyle/>
        <a:p>
          <a:endParaRPr lang="en-US"/>
        </a:p>
      </dgm:t>
    </dgm:pt>
    <dgm:pt modelId="{AF7CBCA8-3592-4401-910E-F7CD3D4D9196}">
      <dgm:prSet phldrT="[Text]"/>
      <dgm:spPr/>
      <dgm:t>
        <a:bodyPr/>
        <a:lstStyle/>
        <a:p>
          <a:r>
            <a:rPr lang="en-US" dirty="0" smtClean="0"/>
            <a:t>Filtered the data as per the requirement</a:t>
          </a:r>
          <a:endParaRPr lang="en-US" dirty="0"/>
        </a:p>
      </dgm:t>
    </dgm:pt>
    <dgm:pt modelId="{60275568-91D8-49ED-B081-309C850F0F0B}" type="parTrans" cxnId="{BD65191A-061A-4624-868B-676F94A02900}">
      <dgm:prSet/>
      <dgm:spPr/>
      <dgm:t>
        <a:bodyPr/>
        <a:lstStyle/>
        <a:p>
          <a:endParaRPr lang="en-US"/>
        </a:p>
      </dgm:t>
    </dgm:pt>
    <dgm:pt modelId="{9E18A0DD-0D09-4D6D-9B58-4865F08B2F9B}" type="sibTrans" cxnId="{BD65191A-061A-4624-868B-676F94A02900}">
      <dgm:prSet/>
      <dgm:spPr/>
      <dgm:t>
        <a:bodyPr/>
        <a:lstStyle/>
        <a:p>
          <a:endParaRPr lang="en-US"/>
        </a:p>
      </dgm:t>
    </dgm:pt>
    <dgm:pt modelId="{F8AA84B8-302A-4E33-A04B-026F849629A8}" type="pres">
      <dgm:prSet presAssocID="{0BD06427-7901-4637-835C-AE1D798FFE70}" presName="outerComposite" presStyleCnt="0">
        <dgm:presLayoutVars>
          <dgm:chMax val="5"/>
          <dgm:dir/>
          <dgm:resizeHandles val="exact"/>
        </dgm:presLayoutVars>
      </dgm:prSet>
      <dgm:spPr/>
      <dgm:t>
        <a:bodyPr/>
        <a:lstStyle/>
        <a:p>
          <a:endParaRPr lang="en-US"/>
        </a:p>
      </dgm:t>
    </dgm:pt>
    <dgm:pt modelId="{BFE9C70A-D013-405B-8DCF-8B139B4C53F8}" type="pres">
      <dgm:prSet presAssocID="{0BD06427-7901-4637-835C-AE1D798FFE70}" presName="dummyMaxCanvas" presStyleCnt="0">
        <dgm:presLayoutVars/>
      </dgm:prSet>
      <dgm:spPr/>
    </dgm:pt>
    <dgm:pt modelId="{F4365DBC-E169-4F85-9677-4BC3CB0E386B}" type="pres">
      <dgm:prSet presAssocID="{0BD06427-7901-4637-835C-AE1D798FFE70}" presName="FiveNodes_1" presStyleLbl="node1" presStyleIdx="0" presStyleCnt="5">
        <dgm:presLayoutVars>
          <dgm:bulletEnabled val="1"/>
        </dgm:presLayoutVars>
      </dgm:prSet>
      <dgm:spPr/>
      <dgm:t>
        <a:bodyPr/>
        <a:lstStyle/>
        <a:p>
          <a:endParaRPr lang="en-US"/>
        </a:p>
      </dgm:t>
    </dgm:pt>
    <dgm:pt modelId="{87BF1194-FC7D-4BD5-815E-E0C8D2E0291A}" type="pres">
      <dgm:prSet presAssocID="{0BD06427-7901-4637-835C-AE1D798FFE70}" presName="FiveNodes_2" presStyleLbl="node1" presStyleIdx="1" presStyleCnt="5">
        <dgm:presLayoutVars>
          <dgm:bulletEnabled val="1"/>
        </dgm:presLayoutVars>
      </dgm:prSet>
      <dgm:spPr/>
      <dgm:t>
        <a:bodyPr/>
        <a:lstStyle/>
        <a:p>
          <a:endParaRPr lang="en-US"/>
        </a:p>
      </dgm:t>
    </dgm:pt>
    <dgm:pt modelId="{1880E4F7-D71A-442C-BB89-45E8A8452644}" type="pres">
      <dgm:prSet presAssocID="{0BD06427-7901-4637-835C-AE1D798FFE70}" presName="FiveNodes_3" presStyleLbl="node1" presStyleIdx="2" presStyleCnt="5">
        <dgm:presLayoutVars>
          <dgm:bulletEnabled val="1"/>
        </dgm:presLayoutVars>
      </dgm:prSet>
      <dgm:spPr/>
      <dgm:t>
        <a:bodyPr/>
        <a:lstStyle/>
        <a:p>
          <a:endParaRPr lang="en-US"/>
        </a:p>
      </dgm:t>
    </dgm:pt>
    <dgm:pt modelId="{E73AAC0C-EB8F-4A46-93C9-6BFE03CCC0CD}" type="pres">
      <dgm:prSet presAssocID="{0BD06427-7901-4637-835C-AE1D798FFE70}" presName="FiveNodes_4" presStyleLbl="node1" presStyleIdx="3" presStyleCnt="5">
        <dgm:presLayoutVars>
          <dgm:bulletEnabled val="1"/>
        </dgm:presLayoutVars>
      </dgm:prSet>
      <dgm:spPr/>
      <dgm:t>
        <a:bodyPr/>
        <a:lstStyle/>
        <a:p>
          <a:endParaRPr lang="en-US"/>
        </a:p>
      </dgm:t>
    </dgm:pt>
    <dgm:pt modelId="{562787AA-251C-4A04-B7C3-B06DFE5549B2}" type="pres">
      <dgm:prSet presAssocID="{0BD06427-7901-4637-835C-AE1D798FFE70}" presName="FiveNodes_5" presStyleLbl="node1" presStyleIdx="4" presStyleCnt="5">
        <dgm:presLayoutVars>
          <dgm:bulletEnabled val="1"/>
        </dgm:presLayoutVars>
      </dgm:prSet>
      <dgm:spPr/>
      <dgm:t>
        <a:bodyPr/>
        <a:lstStyle/>
        <a:p>
          <a:endParaRPr lang="en-US"/>
        </a:p>
      </dgm:t>
    </dgm:pt>
    <dgm:pt modelId="{71850721-0BB5-4D50-B42D-54EF789016DA}" type="pres">
      <dgm:prSet presAssocID="{0BD06427-7901-4637-835C-AE1D798FFE70}" presName="FiveConn_1-2" presStyleLbl="fgAccFollowNode1" presStyleIdx="0" presStyleCnt="4">
        <dgm:presLayoutVars>
          <dgm:bulletEnabled val="1"/>
        </dgm:presLayoutVars>
      </dgm:prSet>
      <dgm:spPr/>
      <dgm:t>
        <a:bodyPr/>
        <a:lstStyle/>
        <a:p>
          <a:endParaRPr lang="en-US"/>
        </a:p>
      </dgm:t>
    </dgm:pt>
    <dgm:pt modelId="{1D7D9D05-6BEE-4A39-8E13-627133D800B5}" type="pres">
      <dgm:prSet presAssocID="{0BD06427-7901-4637-835C-AE1D798FFE70}" presName="FiveConn_2-3" presStyleLbl="fgAccFollowNode1" presStyleIdx="1" presStyleCnt="4">
        <dgm:presLayoutVars>
          <dgm:bulletEnabled val="1"/>
        </dgm:presLayoutVars>
      </dgm:prSet>
      <dgm:spPr/>
      <dgm:t>
        <a:bodyPr/>
        <a:lstStyle/>
        <a:p>
          <a:endParaRPr lang="en-US"/>
        </a:p>
      </dgm:t>
    </dgm:pt>
    <dgm:pt modelId="{7E0308C3-8853-43EC-BFFE-EA14970E37FB}" type="pres">
      <dgm:prSet presAssocID="{0BD06427-7901-4637-835C-AE1D798FFE70}" presName="FiveConn_3-4" presStyleLbl="fgAccFollowNode1" presStyleIdx="2" presStyleCnt="4">
        <dgm:presLayoutVars>
          <dgm:bulletEnabled val="1"/>
        </dgm:presLayoutVars>
      </dgm:prSet>
      <dgm:spPr/>
      <dgm:t>
        <a:bodyPr/>
        <a:lstStyle/>
        <a:p>
          <a:endParaRPr lang="en-US"/>
        </a:p>
      </dgm:t>
    </dgm:pt>
    <dgm:pt modelId="{923E8E4B-EE70-4A0D-8254-0EE73E9AA46E}" type="pres">
      <dgm:prSet presAssocID="{0BD06427-7901-4637-835C-AE1D798FFE70}" presName="FiveConn_4-5" presStyleLbl="fgAccFollowNode1" presStyleIdx="3" presStyleCnt="4">
        <dgm:presLayoutVars>
          <dgm:bulletEnabled val="1"/>
        </dgm:presLayoutVars>
      </dgm:prSet>
      <dgm:spPr/>
      <dgm:t>
        <a:bodyPr/>
        <a:lstStyle/>
        <a:p>
          <a:endParaRPr lang="en-US"/>
        </a:p>
      </dgm:t>
    </dgm:pt>
    <dgm:pt modelId="{F14DBB5D-00C8-4D98-928F-6F5CC65F5E38}" type="pres">
      <dgm:prSet presAssocID="{0BD06427-7901-4637-835C-AE1D798FFE70}" presName="FiveNodes_1_text" presStyleLbl="node1" presStyleIdx="4" presStyleCnt="5">
        <dgm:presLayoutVars>
          <dgm:bulletEnabled val="1"/>
        </dgm:presLayoutVars>
      </dgm:prSet>
      <dgm:spPr/>
      <dgm:t>
        <a:bodyPr/>
        <a:lstStyle/>
        <a:p>
          <a:endParaRPr lang="en-US"/>
        </a:p>
      </dgm:t>
    </dgm:pt>
    <dgm:pt modelId="{01A1B856-4946-489D-8E1F-FA857B92F7DC}" type="pres">
      <dgm:prSet presAssocID="{0BD06427-7901-4637-835C-AE1D798FFE70}" presName="FiveNodes_2_text" presStyleLbl="node1" presStyleIdx="4" presStyleCnt="5">
        <dgm:presLayoutVars>
          <dgm:bulletEnabled val="1"/>
        </dgm:presLayoutVars>
      </dgm:prSet>
      <dgm:spPr/>
      <dgm:t>
        <a:bodyPr/>
        <a:lstStyle/>
        <a:p>
          <a:endParaRPr lang="en-US"/>
        </a:p>
      </dgm:t>
    </dgm:pt>
    <dgm:pt modelId="{5EA35407-00B3-42E2-91A4-5F22400CFA73}" type="pres">
      <dgm:prSet presAssocID="{0BD06427-7901-4637-835C-AE1D798FFE70}" presName="FiveNodes_3_text" presStyleLbl="node1" presStyleIdx="4" presStyleCnt="5">
        <dgm:presLayoutVars>
          <dgm:bulletEnabled val="1"/>
        </dgm:presLayoutVars>
      </dgm:prSet>
      <dgm:spPr/>
      <dgm:t>
        <a:bodyPr/>
        <a:lstStyle/>
        <a:p>
          <a:endParaRPr lang="en-US"/>
        </a:p>
      </dgm:t>
    </dgm:pt>
    <dgm:pt modelId="{14DC23B0-37E6-4D61-8901-FA23122E99A5}" type="pres">
      <dgm:prSet presAssocID="{0BD06427-7901-4637-835C-AE1D798FFE70}" presName="FiveNodes_4_text" presStyleLbl="node1" presStyleIdx="4" presStyleCnt="5">
        <dgm:presLayoutVars>
          <dgm:bulletEnabled val="1"/>
        </dgm:presLayoutVars>
      </dgm:prSet>
      <dgm:spPr/>
      <dgm:t>
        <a:bodyPr/>
        <a:lstStyle/>
        <a:p>
          <a:endParaRPr lang="en-US"/>
        </a:p>
      </dgm:t>
    </dgm:pt>
    <dgm:pt modelId="{B3BAF770-61A3-4C2F-A332-DF5EF4430684}" type="pres">
      <dgm:prSet presAssocID="{0BD06427-7901-4637-835C-AE1D798FFE70}" presName="FiveNodes_5_text" presStyleLbl="node1" presStyleIdx="4" presStyleCnt="5">
        <dgm:presLayoutVars>
          <dgm:bulletEnabled val="1"/>
        </dgm:presLayoutVars>
      </dgm:prSet>
      <dgm:spPr/>
      <dgm:t>
        <a:bodyPr/>
        <a:lstStyle/>
        <a:p>
          <a:endParaRPr lang="en-US"/>
        </a:p>
      </dgm:t>
    </dgm:pt>
  </dgm:ptLst>
  <dgm:cxnLst>
    <dgm:cxn modelId="{4AB6B130-56A7-4FB1-B390-926EDC8F481E}" type="presOf" srcId="{C2CC22F3-844A-47E7-919A-B7F0B4DF1D81}" destId="{1D7D9D05-6BEE-4A39-8E13-627133D800B5}" srcOrd="0" destOrd="0" presId="urn:microsoft.com/office/officeart/2005/8/layout/vProcess5"/>
    <dgm:cxn modelId="{9F1DE51B-DDB8-4409-96E1-1A6DA4201E52}" type="presOf" srcId="{C82A8883-5DB1-4862-9F8B-19A1740E30AC}" destId="{14DC23B0-37E6-4D61-8901-FA23122E99A5}" srcOrd="1" destOrd="0" presId="urn:microsoft.com/office/officeart/2005/8/layout/vProcess5"/>
    <dgm:cxn modelId="{F11728CF-585B-411F-9A39-9AF7B10B9BF9}" srcId="{0BD06427-7901-4637-835C-AE1D798FFE70}" destId="{E29EECFB-8080-4B90-91C3-1906DF170E12}" srcOrd="2" destOrd="0" parTransId="{8840321F-6A38-453C-9332-6F08B63F566C}" sibTransId="{41E30A69-DC41-4105-9ABF-15259CE4A435}"/>
    <dgm:cxn modelId="{3727EDFE-E9AF-42DA-9954-E92E7A8D0056}" srcId="{0BD06427-7901-4637-835C-AE1D798FFE70}" destId="{E9FDB29A-5CEB-4F95-B1A3-AE9CEE602AB9}" srcOrd="1" destOrd="0" parTransId="{868FB38C-4B77-41A8-BF4D-4A23C5D833E6}" sibTransId="{C2CC22F3-844A-47E7-919A-B7F0B4DF1D81}"/>
    <dgm:cxn modelId="{810CD4AD-1B0D-4ECA-B1E7-9DD7D66554EF}" type="presOf" srcId="{E29EECFB-8080-4B90-91C3-1906DF170E12}" destId="{1880E4F7-D71A-442C-BB89-45E8A8452644}" srcOrd="0" destOrd="0" presId="urn:microsoft.com/office/officeart/2005/8/layout/vProcess5"/>
    <dgm:cxn modelId="{7B7421D8-4F63-4668-8821-B2FB3EC2AC3A}" type="presOf" srcId="{19FB0FF8-27D1-45ED-BF97-C3F533B5096F}" destId="{71850721-0BB5-4D50-B42D-54EF789016DA}" srcOrd="0" destOrd="0" presId="urn:microsoft.com/office/officeart/2005/8/layout/vProcess5"/>
    <dgm:cxn modelId="{D001B56B-F8F3-4AF9-BDB4-02B34AF2F71C}" type="presOf" srcId="{E29EECFB-8080-4B90-91C3-1906DF170E12}" destId="{5EA35407-00B3-42E2-91A4-5F22400CFA73}" srcOrd="1" destOrd="0" presId="urn:microsoft.com/office/officeart/2005/8/layout/vProcess5"/>
    <dgm:cxn modelId="{885708D9-67BD-4BAE-8D56-5D8853E9DF21}" type="presOf" srcId="{41E30A69-DC41-4105-9ABF-15259CE4A435}" destId="{7E0308C3-8853-43EC-BFFE-EA14970E37FB}" srcOrd="0" destOrd="0" presId="urn:microsoft.com/office/officeart/2005/8/layout/vProcess5"/>
    <dgm:cxn modelId="{ADCDD419-E6C9-4ECD-B74F-B2D26917740C}" type="presOf" srcId="{AF7CBCA8-3592-4401-910E-F7CD3D4D9196}" destId="{562787AA-251C-4A04-B7C3-B06DFE5549B2}" srcOrd="0" destOrd="0" presId="urn:microsoft.com/office/officeart/2005/8/layout/vProcess5"/>
    <dgm:cxn modelId="{3CCC8077-08A6-46F3-88CD-4200D90F881D}" type="presOf" srcId="{E9FDB29A-5CEB-4F95-B1A3-AE9CEE602AB9}" destId="{87BF1194-FC7D-4BD5-815E-E0C8D2E0291A}" srcOrd="0" destOrd="0" presId="urn:microsoft.com/office/officeart/2005/8/layout/vProcess5"/>
    <dgm:cxn modelId="{BD65191A-061A-4624-868B-676F94A02900}" srcId="{0BD06427-7901-4637-835C-AE1D798FFE70}" destId="{AF7CBCA8-3592-4401-910E-F7CD3D4D9196}" srcOrd="4" destOrd="0" parTransId="{60275568-91D8-49ED-B081-309C850F0F0B}" sibTransId="{9E18A0DD-0D09-4D6D-9B58-4865F08B2F9B}"/>
    <dgm:cxn modelId="{22EBAB5B-13BA-4DC4-8A4C-AFEB0DDAD78A}" type="presOf" srcId="{AF7CBCA8-3592-4401-910E-F7CD3D4D9196}" destId="{B3BAF770-61A3-4C2F-A332-DF5EF4430684}" srcOrd="1" destOrd="0" presId="urn:microsoft.com/office/officeart/2005/8/layout/vProcess5"/>
    <dgm:cxn modelId="{059A4DD4-030D-4CD7-9F88-F84A4EB0D0FE}" type="presOf" srcId="{0BD06427-7901-4637-835C-AE1D798FFE70}" destId="{F8AA84B8-302A-4E33-A04B-026F849629A8}" srcOrd="0" destOrd="0" presId="urn:microsoft.com/office/officeart/2005/8/layout/vProcess5"/>
    <dgm:cxn modelId="{B19D677E-16E1-4778-8933-F3794C0FB989}" type="presOf" srcId="{9585EE92-C88E-4A95-883D-AAF0C2238A7E}" destId="{923E8E4B-EE70-4A0D-8254-0EE73E9AA46E}" srcOrd="0" destOrd="0" presId="urn:microsoft.com/office/officeart/2005/8/layout/vProcess5"/>
    <dgm:cxn modelId="{14F495A4-4CE2-4C24-BB87-DB2770E77193}" srcId="{0BD06427-7901-4637-835C-AE1D798FFE70}" destId="{C82A8883-5DB1-4862-9F8B-19A1740E30AC}" srcOrd="3" destOrd="0" parTransId="{C1DDDC72-587F-4965-AEDF-80EA08970076}" sibTransId="{9585EE92-C88E-4A95-883D-AAF0C2238A7E}"/>
    <dgm:cxn modelId="{7C21B537-0579-490A-A056-923B203EED0F}" srcId="{0BD06427-7901-4637-835C-AE1D798FFE70}" destId="{A56CCB0F-A488-4420-87A5-0B529BEE70D4}" srcOrd="0" destOrd="0" parTransId="{E79C9EAE-628E-448C-809B-F5FCE789471B}" sibTransId="{19FB0FF8-27D1-45ED-BF97-C3F533B5096F}"/>
    <dgm:cxn modelId="{D31CD161-5F87-4435-96D7-73CCB8900310}" type="presOf" srcId="{A56CCB0F-A488-4420-87A5-0B529BEE70D4}" destId="{F14DBB5D-00C8-4D98-928F-6F5CC65F5E38}" srcOrd="1" destOrd="0" presId="urn:microsoft.com/office/officeart/2005/8/layout/vProcess5"/>
    <dgm:cxn modelId="{028C5E9D-EB22-4051-9AA5-1CB36475A2D5}" type="presOf" srcId="{A56CCB0F-A488-4420-87A5-0B529BEE70D4}" destId="{F4365DBC-E169-4F85-9677-4BC3CB0E386B}" srcOrd="0" destOrd="0" presId="urn:microsoft.com/office/officeart/2005/8/layout/vProcess5"/>
    <dgm:cxn modelId="{7639365A-8253-434A-AAD9-1A7CA96EC45D}" type="presOf" srcId="{E9FDB29A-5CEB-4F95-B1A3-AE9CEE602AB9}" destId="{01A1B856-4946-489D-8E1F-FA857B92F7DC}" srcOrd="1" destOrd="0" presId="urn:microsoft.com/office/officeart/2005/8/layout/vProcess5"/>
    <dgm:cxn modelId="{90A2B0A6-9FC3-47F4-B6A7-20A2C9815FF2}" type="presOf" srcId="{C82A8883-5DB1-4862-9F8B-19A1740E30AC}" destId="{E73AAC0C-EB8F-4A46-93C9-6BFE03CCC0CD}" srcOrd="0" destOrd="0" presId="urn:microsoft.com/office/officeart/2005/8/layout/vProcess5"/>
    <dgm:cxn modelId="{F7CB71F9-A1BE-4C82-A3B9-1AC5FEAC175E}" type="presParOf" srcId="{F8AA84B8-302A-4E33-A04B-026F849629A8}" destId="{BFE9C70A-D013-405B-8DCF-8B139B4C53F8}" srcOrd="0" destOrd="0" presId="urn:microsoft.com/office/officeart/2005/8/layout/vProcess5"/>
    <dgm:cxn modelId="{501E022A-B586-45B7-9C3C-226217B58F68}" type="presParOf" srcId="{F8AA84B8-302A-4E33-A04B-026F849629A8}" destId="{F4365DBC-E169-4F85-9677-4BC3CB0E386B}" srcOrd="1" destOrd="0" presId="urn:microsoft.com/office/officeart/2005/8/layout/vProcess5"/>
    <dgm:cxn modelId="{5539F066-3549-44F2-A657-0243F36DCF7B}" type="presParOf" srcId="{F8AA84B8-302A-4E33-A04B-026F849629A8}" destId="{87BF1194-FC7D-4BD5-815E-E0C8D2E0291A}" srcOrd="2" destOrd="0" presId="urn:microsoft.com/office/officeart/2005/8/layout/vProcess5"/>
    <dgm:cxn modelId="{DFA35A44-8814-4E30-9D1C-1617F2EEC8F2}" type="presParOf" srcId="{F8AA84B8-302A-4E33-A04B-026F849629A8}" destId="{1880E4F7-D71A-442C-BB89-45E8A8452644}" srcOrd="3" destOrd="0" presId="urn:microsoft.com/office/officeart/2005/8/layout/vProcess5"/>
    <dgm:cxn modelId="{CC161F3D-3D63-49BE-99D0-B5AC57985CA3}" type="presParOf" srcId="{F8AA84B8-302A-4E33-A04B-026F849629A8}" destId="{E73AAC0C-EB8F-4A46-93C9-6BFE03CCC0CD}" srcOrd="4" destOrd="0" presId="urn:microsoft.com/office/officeart/2005/8/layout/vProcess5"/>
    <dgm:cxn modelId="{581BA9CC-82B9-4FEC-9515-AEC0693D5F88}" type="presParOf" srcId="{F8AA84B8-302A-4E33-A04B-026F849629A8}" destId="{562787AA-251C-4A04-B7C3-B06DFE5549B2}" srcOrd="5" destOrd="0" presId="urn:microsoft.com/office/officeart/2005/8/layout/vProcess5"/>
    <dgm:cxn modelId="{CC268D4F-2885-4F8B-8227-5C4F1A1F46BC}" type="presParOf" srcId="{F8AA84B8-302A-4E33-A04B-026F849629A8}" destId="{71850721-0BB5-4D50-B42D-54EF789016DA}" srcOrd="6" destOrd="0" presId="urn:microsoft.com/office/officeart/2005/8/layout/vProcess5"/>
    <dgm:cxn modelId="{63B57590-E89A-4EDD-AD63-9607E3BCC922}" type="presParOf" srcId="{F8AA84B8-302A-4E33-A04B-026F849629A8}" destId="{1D7D9D05-6BEE-4A39-8E13-627133D800B5}" srcOrd="7" destOrd="0" presId="urn:microsoft.com/office/officeart/2005/8/layout/vProcess5"/>
    <dgm:cxn modelId="{89CBA854-188E-4ED8-862E-7C37AA88CDE5}" type="presParOf" srcId="{F8AA84B8-302A-4E33-A04B-026F849629A8}" destId="{7E0308C3-8853-43EC-BFFE-EA14970E37FB}" srcOrd="8" destOrd="0" presId="urn:microsoft.com/office/officeart/2005/8/layout/vProcess5"/>
    <dgm:cxn modelId="{915F6D6D-9A9A-4259-9E54-CCC8A52CFE50}" type="presParOf" srcId="{F8AA84B8-302A-4E33-A04B-026F849629A8}" destId="{923E8E4B-EE70-4A0D-8254-0EE73E9AA46E}" srcOrd="9" destOrd="0" presId="urn:microsoft.com/office/officeart/2005/8/layout/vProcess5"/>
    <dgm:cxn modelId="{9A35E3AF-D347-424B-8C6E-532291BA14DC}" type="presParOf" srcId="{F8AA84B8-302A-4E33-A04B-026F849629A8}" destId="{F14DBB5D-00C8-4D98-928F-6F5CC65F5E38}" srcOrd="10" destOrd="0" presId="urn:microsoft.com/office/officeart/2005/8/layout/vProcess5"/>
    <dgm:cxn modelId="{7C60D877-6796-4EF9-82E2-2D035DBDD5D4}" type="presParOf" srcId="{F8AA84B8-302A-4E33-A04B-026F849629A8}" destId="{01A1B856-4946-489D-8E1F-FA857B92F7DC}" srcOrd="11" destOrd="0" presId="urn:microsoft.com/office/officeart/2005/8/layout/vProcess5"/>
    <dgm:cxn modelId="{464A504E-A8FE-4F19-B1E0-DCA1F9C348E4}" type="presParOf" srcId="{F8AA84B8-302A-4E33-A04B-026F849629A8}" destId="{5EA35407-00B3-42E2-91A4-5F22400CFA73}" srcOrd="12" destOrd="0" presId="urn:microsoft.com/office/officeart/2005/8/layout/vProcess5"/>
    <dgm:cxn modelId="{1CB07CD2-DD25-4B55-9533-41E5BD898471}" type="presParOf" srcId="{F8AA84B8-302A-4E33-A04B-026F849629A8}" destId="{14DC23B0-37E6-4D61-8901-FA23122E99A5}" srcOrd="13" destOrd="0" presId="urn:microsoft.com/office/officeart/2005/8/layout/vProcess5"/>
    <dgm:cxn modelId="{A0FD294A-A9E6-4658-86B2-97405B2512DE}" type="presParOf" srcId="{F8AA84B8-302A-4E33-A04B-026F849629A8}" destId="{B3BAF770-61A3-4C2F-A332-DF5EF4430684}"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79CB-7BF1-4F2A-AD7A-A281D7E93D2D}">
      <dsp:nvSpPr>
        <dsp:cNvPr id="0" name=""/>
        <dsp:cNvSpPr/>
      </dsp:nvSpPr>
      <dsp:spPr>
        <a:xfrm>
          <a:off x="2718" y="1168195"/>
          <a:ext cx="3312498" cy="1803324"/>
        </a:xfrm>
        <a:prstGeom prst="chevron">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Identification of faulty applicants through EDA</a:t>
          </a:r>
          <a:endParaRPr lang="en-US" sz="1700" kern="1200" dirty="0"/>
        </a:p>
      </dsp:txBody>
      <dsp:txXfrm>
        <a:off x="904380" y="1168195"/>
        <a:ext cx="1509174" cy="1803324"/>
      </dsp:txXfrm>
    </dsp:sp>
    <dsp:sp modelId="{EA0B37CD-FC6D-4DF1-A900-921B40CE80AC}">
      <dsp:nvSpPr>
        <dsp:cNvPr id="0" name=""/>
        <dsp:cNvSpPr/>
      </dsp:nvSpPr>
      <dsp:spPr>
        <a:xfrm>
          <a:off x="2983967" y="1227853"/>
          <a:ext cx="3312498" cy="1684008"/>
        </a:xfrm>
        <a:prstGeom prst="chevron">
          <a:avLst/>
        </a:prstGeom>
        <a:solidFill>
          <a:schemeClr val="accent5">
            <a:hueOff val="3118619"/>
            <a:satOff val="-2006"/>
            <a:lumOff val="137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Identity the variables which are strong indicator of default</a:t>
          </a:r>
          <a:endParaRPr lang="en-US" sz="1700" kern="1200" dirty="0"/>
        </a:p>
      </dsp:txBody>
      <dsp:txXfrm>
        <a:off x="3825971" y="1227853"/>
        <a:ext cx="1628490" cy="1684008"/>
      </dsp:txXfrm>
    </dsp:sp>
    <dsp:sp modelId="{C91309A5-8E09-4D58-AFAE-9CDAF43AA64F}">
      <dsp:nvSpPr>
        <dsp:cNvPr id="0" name=""/>
        <dsp:cNvSpPr/>
      </dsp:nvSpPr>
      <dsp:spPr>
        <a:xfrm>
          <a:off x="5965216" y="1257679"/>
          <a:ext cx="3312498" cy="1624356"/>
        </a:xfrm>
        <a:prstGeom prst="chevron">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Provide details of the analysis and help the company to minimize the loss</a:t>
          </a:r>
          <a:endParaRPr lang="en-US" sz="1700" kern="1200" dirty="0"/>
        </a:p>
      </dsp:txBody>
      <dsp:txXfrm>
        <a:off x="6777394" y="1257679"/>
        <a:ext cx="1688142" cy="1624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65DBC-E169-4F85-9677-4BC3CB0E386B}">
      <dsp:nvSpPr>
        <dsp:cNvPr id="0" name=""/>
        <dsp:cNvSpPr/>
      </dsp:nvSpPr>
      <dsp:spPr>
        <a:xfrm>
          <a:off x="0" y="0"/>
          <a:ext cx="7392924" cy="766920"/>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Fix the rows and columns</a:t>
          </a:r>
          <a:endParaRPr lang="en-US" sz="2400" kern="1200" dirty="0"/>
        </a:p>
      </dsp:txBody>
      <dsp:txXfrm>
        <a:off x="22462" y="22462"/>
        <a:ext cx="6475628" cy="721996"/>
      </dsp:txXfrm>
    </dsp:sp>
    <dsp:sp modelId="{87BF1194-FC7D-4BD5-815E-E0C8D2E0291A}">
      <dsp:nvSpPr>
        <dsp:cNvPr id="0" name=""/>
        <dsp:cNvSpPr/>
      </dsp:nvSpPr>
      <dsp:spPr>
        <a:xfrm>
          <a:off x="552069" y="873437"/>
          <a:ext cx="7392924" cy="766920"/>
        </a:xfrm>
        <a:prstGeom prst="roundRect">
          <a:avLst>
            <a:gd name="adj" fmla="val 10000"/>
          </a:avLst>
        </a:prstGeom>
        <a:solidFill>
          <a:schemeClr val="accent4">
            <a:hueOff val="664690"/>
            <a:satOff val="240"/>
            <a:lumOff val="-196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Fix the missing values</a:t>
          </a:r>
          <a:endParaRPr lang="en-US" sz="2400" kern="1200" dirty="0"/>
        </a:p>
      </dsp:txBody>
      <dsp:txXfrm>
        <a:off x="574531" y="895899"/>
        <a:ext cx="6297432" cy="721996"/>
      </dsp:txXfrm>
    </dsp:sp>
    <dsp:sp modelId="{1880E4F7-D71A-442C-BB89-45E8A8452644}">
      <dsp:nvSpPr>
        <dsp:cNvPr id="0" name=""/>
        <dsp:cNvSpPr/>
      </dsp:nvSpPr>
      <dsp:spPr>
        <a:xfrm>
          <a:off x="1104137" y="1746874"/>
          <a:ext cx="7392924" cy="766920"/>
        </a:xfrm>
        <a:prstGeom prst="roundRect">
          <a:avLst>
            <a:gd name="adj" fmla="val 10000"/>
          </a:avLst>
        </a:prstGeom>
        <a:solidFill>
          <a:schemeClr val="accent4">
            <a:hueOff val="1329380"/>
            <a:satOff val="481"/>
            <a:lumOff val="-39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Standardized values</a:t>
          </a:r>
          <a:endParaRPr lang="en-US" sz="2400" kern="1200" dirty="0"/>
        </a:p>
      </dsp:txBody>
      <dsp:txXfrm>
        <a:off x="1126599" y="1769336"/>
        <a:ext cx="6297432" cy="721996"/>
      </dsp:txXfrm>
    </dsp:sp>
    <dsp:sp modelId="{E73AAC0C-EB8F-4A46-93C9-6BFE03CCC0CD}">
      <dsp:nvSpPr>
        <dsp:cNvPr id="0" name=""/>
        <dsp:cNvSpPr/>
      </dsp:nvSpPr>
      <dsp:spPr>
        <a:xfrm>
          <a:off x="1656206" y="2620311"/>
          <a:ext cx="7392924" cy="766920"/>
        </a:xfrm>
        <a:prstGeom prst="roundRect">
          <a:avLst>
            <a:gd name="adj" fmla="val 10000"/>
          </a:avLst>
        </a:prstGeom>
        <a:solidFill>
          <a:schemeClr val="accent4">
            <a:hueOff val="1994071"/>
            <a:satOff val="721"/>
            <a:lumOff val="-5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Fix the invalid values in dataframe</a:t>
          </a:r>
          <a:endParaRPr lang="en-US" sz="2400" kern="1200" dirty="0"/>
        </a:p>
      </dsp:txBody>
      <dsp:txXfrm>
        <a:off x="1678668" y="2642773"/>
        <a:ext cx="6297432" cy="721996"/>
      </dsp:txXfrm>
    </dsp:sp>
    <dsp:sp modelId="{562787AA-251C-4A04-B7C3-B06DFE5549B2}">
      <dsp:nvSpPr>
        <dsp:cNvPr id="0" name=""/>
        <dsp:cNvSpPr/>
      </dsp:nvSpPr>
      <dsp:spPr>
        <a:xfrm>
          <a:off x="2208275" y="3493748"/>
          <a:ext cx="7392924" cy="766920"/>
        </a:xfrm>
        <a:prstGeom prst="roundRect">
          <a:avLst>
            <a:gd name="adj" fmla="val 10000"/>
          </a:avLst>
        </a:prstGeom>
        <a:solidFill>
          <a:schemeClr val="accent4">
            <a:hueOff val="2658761"/>
            <a:satOff val="962"/>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Filtered the data as per the requirement</a:t>
          </a:r>
          <a:endParaRPr lang="en-US" sz="2400" kern="1200" dirty="0"/>
        </a:p>
      </dsp:txBody>
      <dsp:txXfrm>
        <a:off x="2230737" y="3516210"/>
        <a:ext cx="6297432" cy="721996"/>
      </dsp:txXfrm>
    </dsp:sp>
    <dsp:sp modelId="{71850721-0BB5-4D50-B42D-54EF789016DA}">
      <dsp:nvSpPr>
        <dsp:cNvPr id="0" name=""/>
        <dsp:cNvSpPr/>
      </dsp:nvSpPr>
      <dsp:spPr>
        <a:xfrm>
          <a:off x="6894425" y="560277"/>
          <a:ext cx="498498" cy="498498"/>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a:p>
      </dsp:txBody>
      <dsp:txXfrm>
        <a:off x="7006587" y="560277"/>
        <a:ext cx="274174" cy="375120"/>
      </dsp:txXfrm>
    </dsp:sp>
    <dsp:sp modelId="{1D7D9D05-6BEE-4A39-8E13-627133D800B5}">
      <dsp:nvSpPr>
        <dsp:cNvPr id="0" name=""/>
        <dsp:cNvSpPr/>
      </dsp:nvSpPr>
      <dsp:spPr>
        <a:xfrm>
          <a:off x="7446494" y="1433715"/>
          <a:ext cx="498498" cy="498498"/>
        </a:xfrm>
        <a:prstGeom prst="downArrow">
          <a:avLst>
            <a:gd name="adj1" fmla="val 55000"/>
            <a:gd name="adj2" fmla="val 45000"/>
          </a:avLst>
        </a:prstGeom>
        <a:solidFill>
          <a:schemeClr val="accent4">
            <a:tint val="40000"/>
            <a:alpha val="90000"/>
            <a:hueOff val="1045692"/>
            <a:satOff val="-1334"/>
            <a:lumOff val="-520"/>
            <a:alphaOff val="0"/>
          </a:schemeClr>
        </a:solidFill>
        <a:ln w="19050" cap="rnd" cmpd="sng" algn="ctr">
          <a:solidFill>
            <a:schemeClr val="accent4">
              <a:tint val="40000"/>
              <a:alpha val="90000"/>
              <a:hueOff val="1045692"/>
              <a:satOff val="-1334"/>
              <a:lumOff val="-5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a:p>
      </dsp:txBody>
      <dsp:txXfrm>
        <a:off x="7558656" y="1433715"/>
        <a:ext cx="274174" cy="375120"/>
      </dsp:txXfrm>
    </dsp:sp>
    <dsp:sp modelId="{7E0308C3-8853-43EC-BFFE-EA14970E37FB}">
      <dsp:nvSpPr>
        <dsp:cNvPr id="0" name=""/>
        <dsp:cNvSpPr/>
      </dsp:nvSpPr>
      <dsp:spPr>
        <a:xfrm>
          <a:off x="7998563" y="2294370"/>
          <a:ext cx="498498" cy="498498"/>
        </a:xfrm>
        <a:prstGeom prst="downArrow">
          <a:avLst>
            <a:gd name="adj1" fmla="val 55000"/>
            <a:gd name="adj2" fmla="val 45000"/>
          </a:avLst>
        </a:prstGeom>
        <a:solidFill>
          <a:schemeClr val="accent4">
            <a:tint val="40000"/>
            <a:alpha val="90000"/>
            <a:hueOff val="2091383"/>
            <a:satOff val="-2667"/>
            <a:lumOff val="-1041"/>
            <a:alphaOff val="0"/>
          </a:schemeClr>
        </a:solidFill>
        <a:ln w="19050" cap="rnd" cmpd="sng" algn="ctr">
          <a:solidFill>
            <a:schemeClr val="accent4">
              <a:tint val="40000"/>
              <a:alpha val="90000"/>
              <a:hueOff val="2091383"/>
              <a:satOff val="-2667"/>
              <a:lumOff val="-10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a:p>
      </dsp:txBody>
      <dsp:txXfrm>
        <a:off x="8110725" y="2294370"/>
        <a:ext cx="274174" cy="375120"/>
      </dsp:txXfrm>
    </dsp:sp>
    <dsp:sp modelId="{923E8E4B-EE70-4A0D-8254-0EE73E9AA46E}">
      <dsp:nvSpPr>
        <dsp:cNvPr id="0" name=""/>
        <dsp:cNvSpPr/>
      </dsp:nvSpPr>
      <dsp:spPr>
        <a:xfrm>
          <a:off x="8550632" y="3176328"/>
          <a:ext cx="498498" cy="498498"/>
        </a:xfrm>
        <a:prstGeom prst="downArrow">
          <a:avLst>
            <a:gd name="adj1" fmla="val 55000"/>
            <a:gd name="adj2" fmla="val 45000"/>
          </a:avLst>
        </a:prstGeom>
        <a:solidFill>
          <a:schemeClr val="accent4">
            <a:tint val="40000"/>
            <a:alpha val="90000"/>
            <a:hueOff val="3137075"/>
            <a:satOff val="-4001"/>
            <a:lumOff val="-1561"/>
            <a:alphaOff val="0"/>
          </a:schemeClr>
        </a:solidFill>
        <a:ln w="19050" cap="rnd" cmpd="sng" algn="ctr">
          <a:solidFill>
            <a:schemeClr val="accent4">
              <a:tint val="40000"/>
              <a:alpha val="90000"/>
              <a:hueOff val="3137075"/>
              <a:satOff val="-4001"/>
              <a:lumOff val="-1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a:p>
      </dsp:txBody>
      <dsp:txXfrm>
        <a:off x="8662794" y="3176328"/>
        <a:ext cx="274174" cy="3751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8026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2845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6782601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619683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92122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CB83234-995D-4149-8E1E-BC120E9070D5}" type="datetime1">
              <a:rPr lang="en-US" smtClean="0"/>
              <a:t>7/24/2024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250240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CB83234-995D-4149-8E1E-BC120E9070D5}" type="datetime1">
              <a:rPr lang="en-US" smtClean="0"/>
              <a:t>7/24/2024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453179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32959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85875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7B41ED8-AC2E-4560-8CC9-E6292DDF25B6}" type="datetime1">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70855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453765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321852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0135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4955261-7117-41BB-BB79-8C1909625493}" type="datetime1">
              <a:rPr lang="en-US" smtClean="0"/>
              <a:t>7/24/2024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77022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1E204D7-DE7F-414C-8571-0012DE9EFCDB}" type="datetime1">
              <a:rPr lang="en-US" smtClean="0"/>
              <a:t>7/24/2024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24560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BE378FF3-85EA-48E5-8D8C-1DB156807E49}" type="datetime1">
              <a:rPr lang="en-US" smtClean="0"/>
              <a:t>7/24/2024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81051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87443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CB83234-995D-4149-8E1E-BC120E9070D5}" type="datetime1">
              <a:rPr lang="en-US" smtClean="0"/>
              <a:t>7/24/2024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817077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425844" y="24296"/>
            <a:ext cx="12191980" cy="6857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3801292" y="3710251"/>
            <a:ext cx="7764896" cy="874812"/>
          </a:xfrm>
        </p:spPr>
        <p:txBody>
          <a:bodyPr>
            <a:normAutofit/>
          </a:bodyPr>
          <a:lstStyle/>
          <a:p>
            <a:pPr algn="l"/>
            <a:r>
              <a:rPr lang="en-US" sz="3600" dirty="0" smtClean="0">
                <a:solidFill>
                  <a:srgbClr val="FFFFFF"/>
                </a:solidFill>
              </a:rPr>
              <a:t>CA</a:t>
            </a:r>
            <a:r>
              <a:rPr lang="en-US" sz="3600" b="1" dirty="0" smtClean="0">
                <a:solidFill>
                  <a:srgbClr val="FFFFFF"/>
                </a:solidFill>
              </a:rPr>
              <a:t>SE STUDY : LENDER CLUB </a:t>
            </a:r>
            <a:endParaRPr lang="en-US" sz="3600" b="1"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4023360" y="4833257"/>
            <a:ext cx="6962503" cy="1711234"/>
          </a:xfrm>
        </p:spPr>
        <p:txBody>
          <a:bodyPr>
            <a:normAutofit/>
          </a:bodyPr>
          <a:lstStyle/>
          <a:p>
            <a:pPr algn="l">
              <a:spcAft>
                <a:spcPts val="600"/>
              </a:spcAft>
            </a:pPr>
            <a:r>
              <a:rPr lang="en-US" sz="1800" b="1" dirty="0" smtClean="0">
                <a:solidFill>
                  <a:srgbClr val="FFFFFF"/>
                </a:solidFill>
              </a:rPr>
              <a:t>AUTHORS</a:t>
            </a:r>
          </a:p>
          <a:p>
            <a:pPr marL="342900" indent="-342900" algn="l">
              <a:spcAft>
                <a:spcPts val="600"/>
              </a:spcAft>
              <a:buAutoNum type="arabicPeriod"/>
            </a:pPr>
            <a:r>
              <a:rPr lang="en-US" sz="1800" b="1" dirty="0" smtClean="0">
                <a:solidFill>
                  <a:srgbClr val="FFFFFF"/>
                </a:solidFill>
              </a:rPr>
              <a:t>SAYANTAN BISHAL</a:t>
            </a:r>
          </a:p>
          <a:p>
            <a:pPr marL="342900" indent="-342900" algn="l">
              <a:spcAft>
                <a:spcPts val="600"/>
              </a:spcAft>
              <a:buAutoNum type="arabicPeriod"/>
            </a:pPr>
            <a:r>
              <a:rPr lang="en-US" sz="1800" b="1" smtClean="0">
                <a:solidFill>
                  <a:srgbClr val="FFFFFF"/>
                </a:solidFill>
              </a:rPr>
              <a:t>SENTHIL </a:t>
            </a:r>
            <a:r>
              <a:rPr lang="en-US" sz="1800" b="1" smtClean="0">
                <a:solidFill>
                  <a:srgbClr val="FFFFFF"/>
                </a:solidFill>
              </a:rPr>
              <a:t>KUMAR S</a:t>
            </a:r>
            <a:endParaRPr lang="en-US" sz="1800" b="1" dirty="0" smtClean="0">
              <a:solidFill>
                <a:srgbClr val="FFFFFF"/>
              </a:solidFill>
            </a:endParaRPr>
          </a:p>
          <a:p>
            <a:pPr marL="342900" indent="-342900" algn="l">
              <a:spcAft>
                <a:spcPts val="600"/>
              </a:spcAft>
              <a:buAutoNum type="arabicPeriod"/>
            </a:pPr>
            <a:endParaRPr lang="en-US" sz="1800" dirty="0" smtClean="0">
              <a:solidFill>
                <a:srgbClr val="FFFFFF"/>
              </a:solidFill>
            </a:endParaRPr>
          </a:p>
          <a:p>
            <a:pPr marL="342900" indent="-342900" algn="l">
              <a:spcAft>
                <a:spcPts val="600"/>
              </a:spcAft>
              <a:buAutoNum type="arabicPeriod"/>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155" y="529046"/>
            <a:ext cx="4258491" cy="5336178"/>
          </a:xfrm>
        </p:spPr>
        <p:txBody>
          <a:bodyPr>
            <a:normAutofit/>
          </a:bodyPr>
          <a:lstStyle/>
          <a:p>
            <a:r>
              <a:rPr lang="en-US" sz="1800" dirty="0" smtClean="0"/>
              <a:t/>
            </a:r>
            <a:br>
              <a:rPr lang="en-US" sz="1800" dirty="0" smtClean="0"/>
            </a:br>
            <a:r>
              <a:rPr lang="en-GB" sz="2000" b="1" dirty="0" smtClean="0"/>
              <a:t>Driving </a:t>
            </a:r>
            <a:r>
              <a:rPr lang="en-GB" sz="2000" b="1" dirty="0"/>
              <a:t>Factor : </a:t>
            </a:r>
            <a:br>
              <a:rPr lang="en-GB" sz="2000" b="1" dirty="0"/>
            </a:br>
            <a:r>
              <a:rPr lang="en-GB" sz="2000" b="1" dirty="0"/>
              <a:t> </a:t>
            </a:r>
            <a:r>
              <a:rPr lang="en-GB" sz="2000" dirty="0" smtClean="0"/>
              <a:t>loan vs </a:t>
            </a:r>
            <a:r>
              <a:rPr lang="en-GB" sz="2000" dirty="0" err="1" smtClean="0"/>
              <a:t>interest_rate</a:t>
            </a:r>
            <a:r>
              <a:rPr lang="en-GB" sz="2000" dirty="0"/>
              <a:t/>
            </a:r>
            <a:br>
              <a:rPr lang="en-GB" sz="2000" dirty="0"/>
            </a:br>
            <a:r>
              <a:rPr lang="en-GB" sz="2000" dirty="0"/>
              <a:t/>
            </a:r>
            <a:br>
              <a:rPr lang="en-GB" sz="2000" dirty="0"/>
            </a:br>
            <a:r>
              <a:rPr lang="en-GB" sz="2000" b="1" dirty="0"/>
              <a:t>EDA Type</a:t>
            </a:r>
            <a:r>
              <a:rPr lang="en-GB" sz="2000" dirty="0"/>
              <a:t>:</a:t>
            </a:r>
            <a:br>
              <a:rPr lang="en-GB" sz="2000" dirty="0"/>
            </a:br>
            <a:r>
              <a:rPr lang="en-GB" sz="2000" dirty="0" smtClean="0"/>
              <a:t>Bivariate Analysis</a:t>
            </a:r>
            <a:r>
              <a:rPr lang="en-GB" sz="2000" dirty="0"/>
              <a:t/>
            </a:r>
            <a:br>
              <a:rPr lang="en-GB" sz="2000" dirty="0"/>
            </a:br>
            <a:r>
              <a:rPr lang="en-GB" sz="2000" dirty="0"/>
              <a:t/>
            </a:r>
            <a:br>
              <a:rPr lang="en-GB" sz="2000" dirty="0"/>
            </a:br>
            <a:r>
              <a:rPr lang="en-GB" sz="2000" b="1" dirty="0"/>
              <a:t>Graph Type:</a:t>
            </a:r>
            <a:r>
              <a:rPr lang="en-GB" sz="2000" dirty="0"/>
              <a:t/>
            </a:r>
            <a:br>
              <a:rPr lang="en-GB" sz="2000" dirty="0"/>
            </a:br>
            <a:r>
              <a:rPr lang="en-GB" sz="2000" dirty="0" err="1" smtClean="0"/>
              <a:t>Heatmap</a:t>
            </a:r>
            <a:r>
              <a:rPr lang="en-GB" sz="2000" dirty="0"/>
              <a:t/>
            </a:r>
            <a:br>
              <a:rPr lang="en-GB" sz="2000" dirty="0"/>
            </a:br>
            <a:r>
              <a:rPr lang="en-GB" sz="2000" dirty="0"/>
              <a:t/>
            </a:r>
            <a:br>
              <a:rPr lang="en-GB" sz="2000" dirty="0"/>
            </a:br>
            <a:r>
              <a:rPr lang="en-GB" sz="2000" b="1" dirty="0"/>
              <a:t>Analysis:</a:t>
            </a:r>
            <a:r>
              <a:rPr lang="en-GB" sz="2000" dirty="0"/>
              <a:t/>
            </a:r>
            <a:br>
              <a:rPr lang="en-GB" sz="2000" dirty="0"/>
            </a:br>
            <a:r>
              <a:rPr lang="en-US" sz="2000" dirty="0" smtClean="0"/>
              <a:t>Applicants who have take loans at much higher interest rate more like likely to be a defaulter</a:t>
            </a:r>
            <a:endParaRPr lang="en-US" sz="2000" dirty="0"/>
          </a:p>
        </p:txBody>
      </p:sp>
      <p:pic>
        <p:nvPicPr>
          <p:cNvPr id="4" name="Picture 3"/>
          <p:cNvPicPr>
            <a:picLocks noChangeAspect="1"/>
          </p:cNvPicPr>
          <p:nvPr/>
        </p:nvPicPr>
        <p:blipFill>
          <a:blip r:embed="rId2"/>
          <a:stretch>
            <a:fillRect/>
          </a:stretch>
        </p:blipFill>
        <p:spPr>
          <a:xfrm>
            <a:off x="5329646" y="529046"/>
            <a:ext cx="6635931" cy="5205548"/>
          </a:xfrm>
          <a:prstGeom prst="rect">
            <a:avLst/>
          </a:prstGeom>
        </p:spPr>
      </p:pic>
    </p:spTree>
    <p:extLst>
      <p:ext uri="{BB962C8B-B14F-4D97-AF65-F5344CB8AC3E}">
        <p14:creationId xmlns:p14="http://schemas.microsoft.com/office/powerpoint/2010/main" val="910471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3526971" cy="5336178"/>
          </a:xfrm>
        </p:spPr>
        <p:txBody>
          <a:bodyPr>
            <a:normAutofit/>
          </a:bodyPr>
          <a:lstStyle/>
          <a:p>
            <a:r>
              <a:rPr lang="en-US" sz="1800" dirty="0" smtClean="0"/>
              <a:t/>
            </a:r>
            <a:br>
              <a:rPr lang="en-US" sz="1800" dirty="0" smtClean="0"/>
            </a:br>
            <a:r>
              <a:rPr lang="en-GB" sz="1800" b="1" dirty="0" smtClean="0"/>
              <a:t>Driving Factor : </a:t>
            </a:r>
            <a:br>
              <a:rPr lang="en-GB" sz="1800" b="1" dirty="0" smtClean="0"/>
            </a:br>
            <a:r>
              <a:rPr lang="en-GB" sz="1800" b="1" dirty="0" smtClean="0"/>
              <a:t> </a:t>
            </a:r>
            <a:r>
              <a:rPr lang="en-GB" sz="1800" dirty="0" err="1" smtClean="0"/>
              <a:t>int_rates</a:t>
            </a:r>
            <a:r>
              <a:rPr lang="en-GB" sz="1800" dirty="0" smtClean="0"/>
              <a:t> vs </a:t>
            </a:r>
            <a:r>
              <a:rPr lang="en-GB" sz="1800" dirty="0" err="1" smtClean="0"/>
              <a:t>annual_inc</a:t>
            </a:r>
            <a:r>
              <a:rPr lang="en-GB" sz="1800" dirty="0" smtClean="0"/>
              <a:t> on  </a:t>
            </a:r>
            <a:r>
              <a:rPr lang="en-GB" sz="1800" dirty="0" err="1" smtClean="0"/>
              <a:t>loan_amnt</a:t>
            </a:r>
            <a:r>
              <a:rPr lang="en-GB" sz="1800" dirty="0" smtClean="0"/>
              <a:t>.</a:t>
            </a:r>
            <a:br>
              <a:rPr lang="en-GB" sz="1800" dirty="0" smtClean="0"/>
            </a:br>
            <a:r>
              <a:rPr lang="en-GB" sz="1800" dirty="0" smtClean="0"/>
              <a:t/>
            </a:r>
            <a:br>
              <a:rPr lang="en-GB" sz="1800" dirty="0" smtClean="0"/>
            </a:br>
            <a:r>
              <a:rPr lang="en-GB" sz="1800" b="1" dirty="0" smtClean="0"/>
              <a:t>EDA Type</a:t>
            </a:r>
            <a:r>
              <a:rPr lang="en-GB" sz="1800" dirty="0" smtClean="0"/>
              <a:t>:</a:t>
            </a:r>
            <a:br>
              <a:rPr lang="en-GB" sz="1800" dirty="0" smtClean="0"/>
            </a:br>
            <a:r>
              <a:rPr lang="en-GB" sz="1800" dirty="0" smtClean="0"/>
              <a:t>Multivariate Analysis</a:t>
            </a:r>
            <a:br>
              <a:rPr lang="en-GB" sz="1800" dirty="0" smtClean="0"/>
            </a:br>
            <a:r>
              <a:rPr lang="en-GB" sz="1800" dirty="0" smtClean="0"/>
              <a:t/>
            </a:r>
            <a:br>
              <a:rPr lang="en-GB" sz="1800" dirty="0" smtClean="0"/>
            </a:br>
            <a:r>
              <a:rPr lang="en-GB" sz="1800" b="1" dirty="0" smtClean="0"/>
              <a:t>Graph Type:</a:t>
            </a:r>
            <a:r>
              <a:rPr lang="en-GB" sz="1800" dirty="0" smtClean="0"/>
              <a:t/>
            </a:r>
            <a:br>
              <a:rPr lang="en-GB" sz="1800" dirty="0" smtClean="0"/>
            </a:br>
            <a:r>
              <a:rPr lang="en-GB" sz="1800" dirty="0" err="1" smtClean="0"/>
              <a:t>heatmap</a:t>
            </a:r>
            <a:r>
              <a:rPr lang="en-GB" sz="1800" dirty="0" smtClean="0"/>
              <a:t/>
            </a:r>
            <a:br>
              <a:rPr lang="en-GB" sz="1800" dirty="0" smtClean="0"/>
            </a:br>
            <a:r>
              <a:rPr lang="en-GB" sz="1800" dirty="0" smtClean="0"/>
              <a:t/>
            </a:r>
            <a:br>
              <a:rPr lang="en-GB" sz="1800" dirty="0" smtClean="0"/>
            </a:br>
            <a:r>
              <a:rPr lang="en-GB" sz="1800" b="1" dirty="0" smtClean="0"/>
              <a:t>Analysis:</a:t>
            </a:r>
            <a:r>
              <a:rPr lang="en-GB" sz="1800" dirty="0" smtClean="0"/>
              <a:t/>
            </a:r>
            <a:br>
              <a:rPr lang="en-GB" sz="1800" dirty="0" smtClean="0"/>
            </a:br>
            <a:r>
              <a:rPr lang="en-GB" sz="1800" dirty="0" smtClean="0"/>
              <a:t>1. Even people with high annual income also falls under defaulter list.</a:t>
            </a:r>
            <a:br>
              <a:rPr lang="en-GB" sz="1800" dirty="0" smtClean="0"/>
            </a:br>
            <a:r>
              <a:rPr lang="en-GB" sz="1800" dirty="0" smtClean="0"/>
              <a:t>2. </a:t>
            </a:r>
            <a:r>
              <a:rPr lang="en-US" sz="1800" dirty="0" smtClean="0"/>
              <a:t>The </a:t>
            </a:r>
            <a:r>
              <a:rPr lang="en-US" sz="1800" dirty="0"/>
              <a:t>people who has taken </a:t>
            </a:r>
            <a:r>
              <a:rPr lang="en-US" sz="1800" dirty="0" smtClean="0"/>
              <a:t>loans </a:t>
            </a:r>
            <a:r>
              <a:rPr lang="en-US" sz="1800" dirty="0"/>
              <a:t>for any purpose in </a:t>
            </a:r>
            <a:r>
              <a:rPr lang="en-US" sz="1800" dirty="0" smtClean="0"/>
              <a:t>high interest </a:t>
            </a:r>
            <a:r>
              <a:rPr lang="en-US" sz="1800" dirty="0"/>
              <a:t>rate are more likely to fall under defaulter list</a:t>
            </a:r>
            <a:endParaRPr lang="en-IN" sz="1800" dirty="0"/>
          </a:p>
        </p:txBody>
      </p:sp>
      <p:pic>
        <p:nvPicPr>
          <p:cNvPr id="3" name="Picture 2"/>
          <p:cNvPicPr>
            <a:picLocks noChangeAspect="1"/>
          </p:cNvPicPr>
          <p:nvPr/>
        </p:nvPicPr>
        <p:blipFill>
          <a:blip r:embed="rId2"/>
          <a:stretch>
            <a:fillRect/>
          </a:stretch>
        </p:blipFill>
        <p:spPr>
          <a:xfrm>
            <a:off x="4898572" y="685798"/>
            <a:ext cx="7030402" cy="5009607"/>
          </a:xfrm>
          <a:prstGeom prst="rect">
            <a:avLst/>
          </a:prstGeom>
        </p:spPr>
      </p:pic>
    </p:spTree>
    <p:extLst>
      <p:ext uri="{BB962C8B-B14F-4D97-AF65-F5344CB8AC3E}">
        <p14:creationId xmlns:p14="http://schemas.microsoft.com/office/powerpoint/2010/main" val="3898532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3526971" cy="5336178"/>
          </a:xfrm>
        </p:spPr>
        <p:txBody>
          <a:bodyPr>
            <a:normAutofit/>
          </a:bodyPr>
          <a:lstStyle/>
          <a:p>
            <a:r>
              <a:rPr lang="en-US" sz="1800" dirty="0" smtClean="0"/>
              <a:t/>
            </a:r>
            <a:br>
              <a:rPr lang="en-US" sz="1800" dirty="0" smtClean="0"/>
            </a:br>
            <a:r>
              <a:rPr lang="en-GB" sz="1800" b="1" dirty="0" smtClean="0"/>
              <a:t>Driving Factor : </a:t>
            </a:r>
            <a:br>
              <a:rPr lang="en-GB" sz="1800" b="1" dirty="0" smtClean="0"/>
            </a:br>
            <a:r>
              <a:rPr lang="en-GB" sz="1800" b="1" dirty="0" smtClean="0"/>
              <a:t> </a:t>
            </a:r>
            <a:r>
              <a:rPr lang="en-GB" sz="1800" dirty="0" err="1" smtClean="0"/>
              <a:t>dti</a:t>
            </a:r>
            <a:r>
              <a:rPr lang="en-GB" sz="1800" dirty="0" smtClean="0"/>
              <a:t> vs </a:t>
            </a:r>
            <a:r>
              <a:rPr lang="en-GB" sz="1800" dirty="0" err="1" smtClean="0"/>
              <a:t>annual_inc</a:t>
            </a:r>
            <a:r>
              <a:rPr lang="en-GB" sz="1800" dirty="0" smtClean="0"/>
              <a:t/>
            </a:r>
            <a:br>
              <a:rPr lang="en-GB" sz="1800" dirty="0" smtClean="0"/>
            </a:br>
            <a:r>
              <a:rPr lang="en-GB" sz="1800" dirty="0" smtClean="0"/>
              <a:t/>
            </a:r>
            <a:br>
              <a:rPr lang="en-GB" sz="1800" dirty="0" smtClean="0"/>
            </a:br>
            <a:r>
              <a:rPr lang="en-GB" sz="1800" b="1" dirty="0" smtClean="0"/>
              <a:t>EDA Type</a:t>
            </a:r>
            <a:r>
              <a:rPr lang="en-GB" sz="1800" dirty="0" smtClean="0"/>
              <a:t>:</a:t>
            </a:r>
            <a:br>
              <a:rPr lang="en-GB" sz="1800" dirty="0" smtClean="0"/>
            </a:br>
            <a:r>
              <a:rPr lang="en-GB" sz="1800" dirty="0"/>
              <a:t>B</a:t>
            </a:r>
            <a:r>
              <a:rPr lang="en-GB" sz="1800" dirty="0" smtClean="0"/>
              <a:t>ivariate Analysis</a:t>
            </a:r>
            <a:br>
              <a:rPr lang="en-GB" sz="1800" dirty="0" smtClean="0"/>
            </a:br>
            <a:r>
              <a:rPr lang="en-GB" sz="1800" dirty="0" smtClean="0"/>
              <a:t/>
            </a:r>
            <a:br>
              <a:rPr lang="en-GB" sz="1800" dirty="0" smtClean="0"/>
            </a:br>
            <a:r>
              <a:rPr lang="en-GB" sz="1800" b="1" dirty="0" smtClean="0"/>
              <a:t>Graph Type:</a:t>
            </a:r>
            <a:r>
              <a:rPr lang="en-GB" sz="1800" dirty="0" smtClean="0"/>
              <a:t/>
            </a:r>
            <a:br>
              <a:rPr lang="en-GB" sz="1800" dirty="0" smtClean="0"/>
            </a:br>
            <a:r>
              <a:rPr lang="en-GB" sz="1800" dirty="0" err="1" smtClean="0"/>
              <a:t>heatmap</a:t>
            </a:r>
            <a:r>
              <a:rPr lang="en-GB" sz="1800" dirty="0" smtClean="0"/>
              <a:t/>
            </a:r>
            <a:br>
              <a:rPr lang="en-GB" sz="1800" dirty="0" smtClean="0"/>
            </a:br>
            <a:r>
              <a:rPr lang="en-GB" sz="1800" dirty="0" smtClean="0"/>
              <a:t/>
            </a:r>
            <a:br>
              <a:rPr lang="en-GB" sz="1800" dirty="0" smtClean="0"/>
            </a:br>
            <a:r>
              <a:rPr lang="en-GB" sz="1800" b="1" dirty="0" smtClean="0"/>
              <a:t>Analysis:</a:t>
            </a:r>
            <a:r>
              <a:rPr lang="en-GB" sz="1800" dirty="0" smtClean="0"/>
              <a:t/>
            </a:r>
            <a:br>
              <a:rPr lang="en-GB" sz="1800" dirty="0" smtClean="0"/>
            </a:br>
            <a:r>
              <a:rPr lang="en-US" sz="1800" dirty="0" smtClean="0"/>
              <a:t>Applicants having lower income range and having higher </a:t>
            </a:r>
            <a:r>
              <a:rPr lang="en-US" sz="1800" dirty="0" err="1" smtClean="0"/>
              <a:t>dti</a:t>
            </a:r>
            <a:r>
              <a:rPr lang="en-US" sz="1800" dirty="0" smtClean="0"/>
              <a:t> rate more likely to fall under defaulter list.</a:t>
            </a:r>
            <a:endParaRPr lang="en-IN" sz="1800" dirty="0"/>
          </a:p>
        </p:txBody>
      </p:sp>
      <p:pic>
        <p:nvPicPr>
          <p:cNvPr id="4" name="Picture 3"/>
          <p:cNvPicPr>
            <a:picLocks noChangeAspect="1"/>
          </p:cNvPicPr>
          <p:nvPr/>
        </p:nvPicPr>
        <p:blipFill>
          <a:blip r:embed="rId2"/>
          <a:stretch>
            <a:fillRect/>
          </a:stretch>
        </p:blipFill>
        <p:spPr>
          <a:xfrm>
            <a:off x="4898571" y="685799"/>
            <a:ext cx="6570618" cy="5192724"/>
          </a:xfrm>
          <a:prstGeom prst="rect">
            <a:avLst/>
          </a:prstGeom>
        </p:spPr>
      </p:pic>
    </p:spTree>
    <p:extLst>
      <p:ext uri="{BB962C8B-B14F-4D97-AF65-F5344CB8AC3E}">
        <p14:creationId xmlns:p14="http://schemas.microsoft.com/office/powerpoint/2010/main" val="2933838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3526971" cy="5336178"/>
          </a:xfrm>
        </p:spPr>
        <p:txBody>
          <a:bodyPr>
            <a:normAutofit/>
          </a:bodyPr>
          <a:lstStyle/>
          <a:p>
            <a:r>
              <a:rPr lang="en-US" sz="1800" dirty="0" smtClean="0"/>
              <a:t/>
            </a:r>
            <a:br>
              <a:rPr lang="en-US" sz="1800" dirty="0" smtClean="0"/>
            </a:br>
            <a:r>
              <a:rPr lang="en-GB" sz="1800" b="1" dirty="0" smtClean="0"/>
              <a:t>Driving Factor : </a:t>
            </a:r>
            <a:br>
              <a:rPr lang="en-GB" sz="1800" b="1" dirty="0" smtClean="0"/>
            </a:br>
            <a:r>
              <a:rPr lang="en-GB" sz="1800" b="1" dirty="0" smtClean="0"/>
              <a:t> </a:t>
            </a:r>
            <a:r>
              <a:rPr lang="en-GB" sz="1800" dirty="0" smtClean="0"/>
              <a:t>purpose vs </a:t>
            </a:r>
            <a:r>
              <a:rPr lang="en-GB" sz="1800" dirty="0" err="1" smtClean="0"/>
              <a:t>annual_inc</a:t>
            </a:r>
            <a:r>
              <a:rPr lang="en-GB" sz="1800" dirty="0" smtClean="0"/>
              <a:t/>
            </a:r>
            <a:br>
              <a:rPr lang="en-GB" sz="1800" dirty="0" smtClean="0"/>
            </a:br>
            <a:r>
              <a:rPr lang="en-GB" sz="1800" dirty="0" smtClean="0"/>
              <a:t/>
            </a:r>
            <a:br>
              <a:rPr lang="en-GB" sz="1800" dirty="0" smtClean="0"/>
            </a:br>
            <a:r>
              <a:rPr lang="en-GB" sz="1800" b="1" dirty="0" smtClean="0"/>
              <a:t>EDA Type</a:t>
            </a:r>
            <a:r>
              <a:rPr lang="en-GB" sz="1800" dirty="0" smtClean="0"/>
              <a:t>:</a:t>
            </a:r>
            <a:br>
              <a:rPr lang="en-GB" sz="1800" dirty="0" smtClean="0"/>
            </a:br>
            <a:r>
              <a:rPr lang="en-GB" sz="1800" dirty="0"/>
              <a:t>B</a:t>
            </a:r>
            <a:r>
              <a:rPr lang="en-GB" sz="1800" dirty="0" smtClean="0"/>
              <a:t>ivariate Analysis</a:t>
            </a:r>
            <a:br>
              <a:rPr lang="en-GB" sz="1800" dirty="0" smtClean="0"/>
            </a:br>
            <a:r>
              <a:rPr lang="en-GB" sz="1800" dirty="0" smtClean="0"/>
              <a:t/>
            </a:r>
            <a:br>
              <a:rPr lang="en-GB" sz="1800" dirty="0" smtClean="0"/>
            </a:br>
            <a:r>
              <a:rPr lang="en-GB" sz="1800" b="1" dirty="0" smtClean="0"/>
              <a:t>Graph Type:</a:t>
            </a:r>
            <a:r>
              <a:rPr lang="en-GB" sz="1800" dirty="0" smtClean="0"/>
              <a:t/>
            </a:r>
            <a:br>
              <a:rPr lang="en-GB" sz="1800" dirty="0" smtClean="0"/>
            </a:br>
            <a:r>
              <a:rPr lang="en-GB" sz="1800" dirty="0" err="1" smtClean="0"/>
              <a:t>heatmap</a:t>
            </a:r>
            <a:r>
              <a:rPr lang="en-GB" sz="1800" dirty="0" smtClean="0"/>
              <a:t/>
            </a:r>
            <a:br>
              <a:rPr lang="en-GB" sz="1800" dirty="0" smtClean="0"/>
            </a:br>
            <a:r>
              <a:rPr lang="en-GB" sz="1800" dirty="0" smtClean="0"/>
              <a:t/>
            </a:r>
            <a:br>
              <a:rPr lang="en-GB" sz="1800" dirty="0" smtClean="0"/>
            </a:br>
            <a:r>
              <a:rPr lang="en-GB" sz="1800" b="1" dirty="0" smtClean="0"/>
              <a:t>Analysis:</a:t>
            </a:r>
            <a:r>
              <a:rPr lang="en-GB" sz="1800" dirty="0" smtClean="0"/>
              <a:t/>
            </a:r>
            <a:br>
              <a:rPr lang="en-GB" sz="1800" dirty="0" smtClean="0"/>
            </a:br>
            <a:r>
              <a:rPr lang="en-US" sz="1800" dirty="0" smtClean="0"/>
              <a:t>Applicants having lower income range and took loans for debt consolidations.</a:t>
            </a:r>
            <a:endParaRPr lang="en-IN" sz="1800" dirty="0"/>
          </a:p>
        </p:txBody>
      </p:sp>
      <p:pic>
        <p:nvPicPr>
          <p:cNvPr id="3" name="Picture 2"/>
          <p:cNvPicPr>
            <a:picLocks noChangeAspect="1"/>
          </p:cNvPicPr>
          <p:nvPr/>
        </p:nvPicPr>
        <p:blipFill>
          <a:blip r:embed="rId2"/>
          <a:stretch>
            <a:fillRect/>
          </a:stretch>
        </p:blipFill>
        <p:spPr>
          <a:xfrm>
            <a:off x="4898571" y="496388"/>
            <a:ext cx="7837578" cy="5715000"/>
          </a:xfrm>
          <a:prstGeom prst="rect">
            <a:avLst/>
          </a:prstGeom>
        </p:spPr>
      </p:pic>
    </p:spTree>
    <p:extLst>
      <p:ext uri="{BB962C8B-B14F-4D97-AF65-F5344CB8AC3E}">
        <p14:creationId xmlns:p14="http://schemas.microsoft.com/office/powerpoint/2010/main" val="2501577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96343" y="124096"/>
            <a:ext cx="8795657" cy="5897881"/>
          </a:xfrm>
          <a:prstGeom prst="rect">
            <a:avLst/>
          </a:prstGeom>
        </p:spPr>
      </p:pic>
      <p:sp>
        <p:nvSpPr>
          <p:cNvPr id="2" name="Title 1"/>
          <p:cNvSpPr>
            <a:spLocks noGrp="1"/>
          </p:cNvSpPr>
          <p:nvPr>
            <p:ph type="title"/>
          </p:nvPr>
        </p:nvSpPr>
        <p:spPr>
          <a:xfrm>
            <a:off x="862149" y="685799"/>
            <a:ext cx="2677885" cy="5336178"/>
          </a:xfrm>
        </p:spPr>
        <p:txBody>
          <a:bodyPr>
            <a:normAutofit/>
          </a:bodyPr>
          <a:lstStyle/>
          <a:p>
            <a:r>
              <a:rPr lang="en-US" sz="1800" dirty="0" smtClean="0"/>
              <a:t/>
            </a:r>
            <a:br>
              <a:rPr lang="en-US" sz="1800" dirty="0" smtClean="0"/>
            </a:br>
            <a:r>
              <a:rPr lang="en-GB" sz="1800" b="1" dirty="0" smtClean="0"/>
              <a:t>Driving Factor : </a:t>
            </a:r>
            <a:br>
              <a:rPr lang="en-GB" sz="1800" b="1" dirty="0" smtClean="0"/>
            </a:br>
            <a:r>
              <a:rPr lang="en-GB" sz="1800" b="1" dirty="0" smtClean="0"/>
              <a:t> </a:t>
            </a:r>
            <a:r>
              <a:rPr lang="en-GB" sz="1800" dirty="0" err="1" smtClean="0"/>
              <a:t>loan_amnt</a:t>
            </a:r>
            <a:r>
              <a:rPr lang="en-GB" sz="1800" dirty="0" smtClean="0"/>
              <a:t> vs grade</a:t>
            </a:r>
            <a:br>
              <a:rPr lang="en-GB" sz="1800" dirty="0" smtClean="0"/>
            </a:br>
            <a:r>
              <a:rPr lang="en-GB" sz="1800" dirty="0" smtClean="0"/>
              <a:t/>
            </a:r>
            <a:br>
              <a:rPr lang="en-GB" sz="1800" dirty="0" smtClean="0"/>
            </a:br>
            <a:r>
              <a:rPr lang="en-GB" sz="1800" b="1" dirty="0" smtClean="0"/>
              <a:t>EDA Type</a:t>
            </a:r>
            <a:r>
              <a:rPr lang="en-GB" sz="1800" dirty="0" smtClean="0"/>
              <a:t>:</a:t>
            </a:r>
            <a:br>
              <a:rPr lang="en-GB" sz="1800" dirty="0" smtClean="0"/>
            </a:br>
            <a:r>
              <a:rPr lang="en-GB" sz="1800" dirty="0"/>
              <a:t>B</a:t>
            </a:r>
            <a:r>
              <a:rPr lang="en-GB" sz="1800" dirty="0" smtClean="0"/>
              <a:t>ivariate Analysis</a:t>
            </a:r>
            <a:br>
              <a:rPr lang="en-GB" sz="1800" dirty="0" smtClean="0"/>
            </a:br>
            <a:r>
              <a:rPr lang="en-GB" sz="1800" dirty="0" smtClean="0"/>
              <a:t/>
            </a:r>
            <a:br>
              <a:rPr lang="en-GB" sz="1800" dirty="0" smtClean="0"/>
            </a:br>
            <a:r>
              <a:rPr lang="en-GB" sz="1800" b="1" dirty="0" smtClean="0"/>
              <a:t>Graph Type:</a:t>
            </a:r>
            <a:r>
              <a:rPr lang="en-GB" sz="1800" dirty="0" smtClean="0"/>
              <a:t/>
            </a:r>
            <a:br>
              <a:rPr lang="en-GB" sz="1800" dirty="0" smtClean="0"/>
            </a:br>
            <a:r>
              <a:rPr lang="en-GB" sz="1800" dirty="0" err="1" smtClean="0"/>
              <a:t>heatmap</a:t>
            </a:r>
            <a:r>
              <a:rPr lang="en-GB" sz="1800" dirty="0" smtClean="0"/>
              <a:t/>
            </a:r>
            <a:br>
              <a:rPr lang="en-GB" sz="1800" dirty="0" smtClean="0"/>
            </a:br>
            <a:r>
              <a:rPr lang="en-GB" sz="1800" dirty="0" smtClean="0"/>
              <a:t/>
            </a:r>
            <a:br>
              <a:rPr lang="en-GB" sz="1800" dirty="0" smtClean="0"/>
            </a:br>
            <a:r>
              <a:rPr lang="en-GB" sz="1800" b="1" dirty="0" smtClean="0"/>
              <a:t>Analysis:</a:t>
            </a:r>
            <a:r>
              <a:rPr lang="en-GB" sz="1800" dirty="0" smtClean="0"/>
              <a:t/>
            </a:r>
            <a:br>
              <a:rPr lang="en-GB" sz="1800" dirty="0" smtClean="0"/>
            </a:br>
            <a:r>
              <a:rPr lang="en-US" sz="1800" dirty="0" smtClean="0"/>
              <a:t>Applicants borrow high </a:t>
            </a:r>
            <a:br>
              <a:rPr lang="en-US" sz="1800" dirty="0" smtClean="0"/>
            </a:br>
            <a:r>
              <a:rPr lang="en-US" sz="1800" dirty="0" smtClean="0"/>
              <a:t>loan amounts and marked </a:t>
            </a:r>
            <a:br>
              <a:rPr lang="en-US" sz="1800" dirty="0" smtClean="0"/>
            </a:br>
            <a:r>
              <a:rPr lang="en-US" sz="1800" dirty="0" smtClean="0"/>
              <a:t>as Grade G by LC more</a:t>
            </a:r>
            <a:br>
              <a:rPr lang="en-US" sz="1800" dirty="0" smtClean="0"/>
            </a:br>
            <a:r>
              <a:rPr lang="en-US" sz="1800" dirty="0" smtClean="0"/>
              <a:t>likely to be a defaulter.</a:t>
            </a:r>
            <a:endParaRPr lang="en-IN" sz="1800" dirty="0"/>
          </a:p>
        </p:txBody>
      </p:sp>
    </p:spTree>
    <p:extLst>
      <p:ext uri="{BB962C8B-B14F-4D97-AF65-F5344CB8AC3E}">
        <p14:creationId xmlns:p14="http://schemas.microsoft.com/office/powerpoint/2010/main" val="7906531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5578"/>
            <a:ext cx="9104811" cy="457199"/>
          </a:xfrm>
        </p:spPr>
        <p:txBody>
          <a:bodyPr>
            <a:normAutofit fontScale="90000"/>
          </a:bodyPr>
          <a:lstStyle/>
          <a:p>
            <a:r>
              <a:rPr lang="en-US" dirty="0" smtClean="0"/>
              <a:t>Conclusions: </a:t>
            </a:r>
            <a:endParaRPr lang="en-IN" dirty="0"/>
          </a:p>
        </p:txBody>
      </p:sp>
      <p:sp>
        <p:nvSpPr>
          <p:cNvPr id="3" name="TextBox 2"/>
          <p:cNvSpPr txBox="1"/>
          <p:nvPr/>
        </p:nvSpPr>
        <p:spPr>
          <a:xfrm>
            <a:off x="796834" y="1149531"/>
            <a:ext cx="10685418" cy="5521512"/>
          </a:xfrm>
          <a:prstGeom prst="rect">
            <a:avLst/>
          </a:prstGeom>
          <a:noFill/>
        </p:spPr>
        <p:txBody>
          <a:bodyPr wrap="square" rtlCol="0">
            <a:spAutoFit/>
          </a:bodyPr>
          <a:lstStyle/>
          <a:p>
            <a:pPr marL="457200" lvl="0" indent="-336550">
              <a:lnSpc>
                <a:spcPct val="140000"/>
              </a:lnSpc>
              <a:buClr>
                <a:schemeClr val="dk1"/>
              </a:buClr>
              <a:buSzPts val="1700"/>
              <a:buAutoNum type="arabicPeriod"/>
            </a:pPr>
            <a:r>
              <a:rPr lang="en-US" dirty="0" smtClean="0"/>
              <a:t>The </a:t>
            </a:r>
            <a:r>
              <a:rPr lang="en-US" dirty="0"/>
              <a:t>people who has taken loans for any purpose in high interest rate are more likely to fall under defaulter </a:t>
            </a:r>
            <a:r>
              <a:rPr lang="en-US" dirty="0" smtClean="0"/>
              <a:t>list. </a:t>
            </a:r>
          </a:p>
          <a:p>
            <a:pPr marL="457200" lvl="0" indent="-336550">
              <a:lnSpc>
                <a:spcPct val="140000"/>
              </a:lnSpc>
              <a:buClr>
                <a:schemeClr val="dk1"/>
              </a:buClr>
              <a:buSzPts val="1700"/>
              <a:buAutoNum type="arabicPeriod"/>
            </a:pPr>
            <a:r>
              <a:rPr lang="en-US" dirty="0" smtClean="0"/>
              <a:t>Higher </a:t>
            </a:r>
            <a:r>
              <a:rPr lang="en-US" dirty="0"/>
              <a:t>DTI (debt to income ratio) suggests higher chance of default.</a:t>
            </a:r>
          </a:p>
          <a:p>
            <a:pPr marL="457200" lvl="0" indent="-336550">
              <a:lnSpc>
                <a:spcPct val="140000"/>
              </a:lnSpc>
              <a:buClr>
                <a:schemeClr val="dk1"/>
              </a:buClr>
              <a:buSzPts val="1700"/>
              <a:buAutoNum type="arabicPeriod"/>
            </a:pPr>
            <a:r>
              <a:rPr lang="en-US" dirty="0" smtClean="0"/>
              <a:t>There </a:t>
            </a:r>
            <a:r>
              <a:rPr lang="en-US" dirty="0"/>
              <a:t>is an increased chance of default when purpose is </a:t>
            </a:r>
            <a:r>
              <a:rPr lang="en-US" dirty="0" smtClean="0"/>
              <a:t>debt_consolidation. </a:t>
            </a:r>
            <a:endParaRPr lang="en-US" dirty="0"/>
          </a:p>
          <a:p>
            <a:pPr marL="457200" lvl="0" indent="-336550">
              <a:lnSpc>
                <a:spcPct val="140000"/>
              </a:lnSpc>
              <a:buClr>
                <a:schemeClr val="dk1"/>
              </a:buClr>
              <a:buSzPts val="1700"/>
              <a:buAutoNum type="arabicPeriod"/>
            </a:pPr>
            <a:r>
              <a:rPr lang="en-US" dirty="0" smtClean="0"/>
              <a:t>Higher </a:t>
            </a:r>
            <a:r>
              <a:rPr lang="en-US" dirty="0"/>
              <a:t>loan amount </a:t>
            </a:r>
            <a:r>
              <a:rPr lang="en-US" dirty="0" smtClean="0"/>
              <a:t>results in </a:t>
            </a:r>
            <a:r>
              <a:rPr lang="en-US" dirty="0"/>
              <a:t>higher chance of </a:t>
            </a:r>
            <a:r>
              <a:rPr lang="en-US" dirty="0" smtClean="0"/>
              <a:t>default.</a:t>
            </a:r>
          </a:p>
          <a:p>
            <a:pPr marL="457200" lvl="0" indent="-336550">
              <a:lnSpc>
                <a:spcPct val="140000"/>
              </a:lnSpc>
              <a:buClr>
                <a:schemeClr val="dk1"/>
              </a:buClr>
              <a:buSzPts val="1700"/>
              <a:buAutoNum type="arabicPeriod"/>
            </a:pPr>
            <a:r>
              <a:rPr lang="en-US" dirty="0"/>
              <a:t>Applicants having lower income range and having higher </a:t>
            </a:r>
            <a:r>
              <a:rPr lang="en-US" dirty="0" err="1"/>
              <a:t>dti</a:t>
            </a:r>
            <a:r>
              <a:rPr lang="en-US" dirty="0"/>
              <a:t> rate more likely to fall under defaulter list.</a:t>
            </a:r>
            <a:r>
              <a:rPr lang="en-US" dirty="0" smtClean="0"/>
              <a:t> </a:t>
            </a:r>
          </a:p>
          <a:p>
            <a:pPr marL="457200" lvl="0" indent="-336550">
              <a:lnSpc>
                <a:spcPct val="140000"/>
              </a:lnSpc>
              <a:buClr>
                <a:schemeClr val="dk1"/>
              </a:buClr>
              <a:buSzPts val="1700"/>
              <a:buAutoNum type="arabicPeriod"/>
            </a:pPr>
            <a:r>
              <a:rPr lang="en-US" dirty="0"/>
              <a:t>Applicants whose </a:t>
            </a:r>
            <a:r>
              <a:rPr lang="en-US" dirty="0" smtClean="0"/>
              <a:t>high </a:t>
            </a:r>
            <a:r>
              <a:rPr lang="en-US" dirty="0" err="1" smtClean="0"/>
              <a:t>dti</a:t>
            </a:r>
            <a:r>
              <a:rPr lang="en-US" dirty="0" smtClean="0"/>
              <a:t> range </a:t>
            </a:r>
            <a:r>
              <a:rPr lang="en-US" dirty="0"/>
              <a:t>and </a:t>
            </a:r>
            <a:r>
              <a:rPr lang="en-US" dirty="0" smtClean="0"/>
              <a:t>high loan amounts having higher chances of getting their loan default.</a:t>
            </a:r>
          </a:p>
          <a:p>
            <a:pPr marL="457200" lvl="0" indent="-336550">
              <a:lnSpc>
                <a:spcPct val="140000"/>
              </a:lnSpc>
              <a:buClr>
                <a:schemeClr val="dk1"/>
              </a:buClr>
              <a:buSzPts val="1700"/>
              <a:buAutoNum type="arabicPeriod"/>
            </a:pPr>
            <a:r>
              <a:rPr lang="en-US" dirty="0"/>
              <a:t>Applicants who have take loans at much higher interest rate more like likely to be a </a:t>
            </a:r>
            <a:r>
              <a:rPr lang="en-US" dirty="0" smtClean="0"/>
              <a:t>defaulter.</a:t>
            </a:r>
          </a:p>
          <a:p>
            <a:pPr marL="457200" lvl="0" indent="-336550">
              <a:lnSpc>
                <a:spcPct val="140000"/>
              </a:lnSpc>
              <a:buClr>
                <a:schemeClr val="dk1"/>
              </a:buClr>
              <a:buSzPts val="1700"/>
              <a:buAutoNum type="arabicPeriod"/>
            </a:pPr>
            <a:r>
              <a:rPr lang="en-US" dirty="0"/>
              <a:t>Applicants having lower income range and took loans for debt consolidations</a:t>
            </a:r>
            <a:r>
              <a:rPr lang="en-US" dirty="0" smtClean="0"/>
              <a:t>.</a:t>
            </a:r>
          </a:p>
          <a:p>
            <a:pPr marL="457200" lvl="0" indent="-336550">
              <a:lnSpc>
                <a:spcPct val="140000"/>
              </a:lnSpc>
              <a:buClr>
                <a:schemeClr val="dk1"/>
              </a:buClr>
              <a:buSzPts val="1700"/>
              <a:buAutoNum type="arabicPeriod"/>
            </a:pPr>
            <a:r>
              <a:rPr lang="en-US" dirty="0"/>
              <a:t>Higher the  revolving utilization rate more chances of getting default.</a:t>
            </a:r>
            <a:endParaRPr lang="en-US" dirty="0" smtClean="0"/>
          </a:p>
          <a:p>
            <a:pPr marL="457200" lvl="0" indent="-336550">
              <a:lnSpc>
                <a:spcPct val="140000"/>
              </a:lnSpc>
              <a:buClr>
                <a:schemeClr val="dk1"/>
              </a:buClr>
              <a:buSzPts val="1700"/>
              <a:buAutoNum type="arabicPeriod"/>
            </a:pPr>
            <a:endParaRPr lang="en-IN" dirty="0"/>
          </a:p>
        </p:txBody>
      </p:sp>
    </p:spTree>
    <p:extLst>
      <p:ext uri="{BB962C8B-B14F-4D97-AF65-F5344CB8AC3E}">
        <p14:creationId xmlns:p14="http://schemas.microsoft.com/office/powerpoint/2010/main" val="2613890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4121832" cy="5190436"/>
          </a:xfrm>
        </p:spPr>
        <p:txBody>
          <a:bodyPr/>
          <a:lstStyle/>
          <a:p>
            <a:pPr lvl="0">
              <a:lnSpc>
                <a:spcPct val="90000"/>
              </a:lnSpc>
              <a:spcBef>
                <a:spcPts val="0"/>
              </a:spcBef>
            </a:pPr>
            <a:r>
              <a:rPr lang="en-US" sz="2800" dirty="0" smtClean="0">
                <a:solidFill>
                  <a:schemeClr val="tx1"/>
                </a:solidFill>
                <a:latin typeface="Corbel"/>
                <a:ea typeface="Corbel"/>
                <a:cs typeface="Corbel"/>
                <a:sym typeface="Corbel"/>
              </a:rPr>
              <a:t>DRIVING FACTORS:</a:t>
            </a:r>
            <a:r>
              <a:rPr lang="en-US" sz="2800" dirty="0">
                <a:solidFill>
                  <a:schemeClr val="tx1"/>
                </a:solidFill>
              </a:rPr>
              <a:t/>
            </a:r>
            <a:br>
              <a:rPr lang="en-US" sz="2800" dirty="0">
                <a:solidFill>
                  <a:schemeClr val="tx1"/>
                </a:solidFill>
              </a:rPr>
            </a:br>
            <a:r>
              <a:rPr lang="en-US" sz="2800" dirty="0">
                <a:solidFill>
                  <a:schemeClr val="tx1"/>
                </a:solidFill>
                <a:latin typeface="Corbel"/>
                <a:ea typeface="Corbel"/>
                <a:cs typeface="Corbel"/>
                <a:sym typeface="Corbel"/>
              </a:rPr>
              <a:t>1. Interest rate</a:t>
            </a:r>
            <a:r>
              <a:rPr lang="en-US" sz="2800" dirty="0">
                <a:solidFill>
                  <a:schemeClr val="tx1"/>
                </a:solidFill>
              </a:rPr>
              <a:t/>
            </a:r>
            <a:br>
              <a:rPr lang="en-US" sz="2800" dirty="0">
                <a:solidFill>
                  <a:schemeClr val="tx1"/>
                </a:solidFill>
              </a:rPr>
            </a:br>
            <a:r>
              <a:rPr lang="en-US" sz="2800" dirty="0">
                <a:solidFill>
                  <a:schemeClr val="tx1"/>
                </a:solidFill>
                <a:latin typeface="Corbel"/>
                <a:ea typeface="Corbel"/>
                <a:cs typeface="Corbel"/>
                <a:sym typeface="Corbel"/>
              </a:rPr>
              <a:t>2. Purpose</a:t>
            </a:r>
            <a:r>
              <a:rPr lang="en-US" sz="2800" dirty="0">
                <a:solidFill>
                  <a:schemeClr val="tx1"/>
                </a:solidFill>
              </a:rPr>
              <a:t/>
            </a:r>
            <a:br>
              <a:rPr lang="en-US" sz="2800" dirty="0">
                <a:solidFill>
                  <a:schemeClr val="tx1"/>
                </a:solidFill>
              </a:rPr>
            </a:br>
            <a:r>
              <a:rPr lang="en-US" sz="2800" dirty="0">
                <a:solidFill>
                  <a:schemeClr val="tx1"/>
                </a:solidFill>
                <a:latin typeface="Corbel"/>
                <a:ea typeface="Corbel"/>
                <a:cs typeface="Corbel"/>
                <a:sym typeface="Corbel"/>
              </a:rPr>
              <a:t>3. Grade</a:t>
            </a:r>
            <a:r>
              <a:rPr lang="en-US" sz="2800" dirty="0">
                <a:solidFill>
                  <a:schemeClr val="tx1"/>
                </a:solidFill>
              </a:rPr>
              <a:t/>
            </a:r>
            <a:br>
              <a:rPr lang="en-US" sz="2800" dirty="0">
                <a:solidFill>
                  <a:schemeClr val="tx1"/>
                </a:solidFill>
              </a:rPr>
            </a:br>
            <a:r>
              <a:rPr lang="en-US" sz="2800" dirty="0">
                <a:solidFill>
                  <a:schemeClr val="tx1"/>
                </a:solidFill>
                <a:latin typeface="Corbel"/>
                <a:ea typeface="Corbel"/>
                <a:cs typeface="Corbel"/>
                <a:sym typeface="Corbel"/>
              </a:rPr>
              <a:t>4. </a:t>
            </a:r>
            <a:r>
              <a:rPr lang="en-GB" sz="2800" dirty="0" err="1"/>
              <a:t>revol_util</a:t>
            </a:r>
            <a:r>
              <a:rPr lang="en-US" sz="2800" dirty="0">
                <a:solidFill>
                  <a:schemeClr val="tx1"/>
                </a:solidFill>
                <a:latin typeface="Corbel"/>
                <a:ea typeface="Corbel"/>
                <a:cs typeface="Corbel"/>
                <a:sym typeface="Corbel"/>
              </a:rPr>
              <a:t/>
            </a:r>
            <a:br>
              <a:rPr lang="en-US" sz="2800" dirty="0">
                <a:solidFill>
                  <a:schemeClr val="tx1"/>
                </a:solidFill>
                <a:latin typeface="Corbel"/>
                <a:ea typeface="Corbel"/>
                <a:cs typeface="Corbel"/>
                <a:sym typeface="Corbel"/>
              </a:rPr>
            </a:br>
            <a:r>
              <a:rPr lang="en-US" sz="2800" dirty="0">
                <a:solidFill>
                  <a:schemeClr val="tx1"/>
                </a:solidFill>
                <a:latin typeface="Corbel"/>
                <a:ea typeface="Corbel"/>
                <a:cs typeface="Corbel"/>
                <a:sym typeface="Corbel"/>
              </a:rPr>
              <a:t>5. DTI (Debt to income ratio)</a:t>
            </a:r>
            <a:br>
              <a:rPr lang="en-US" sz="2800" dirty="0">
                <a:solidFill>
                  <a:schemeClr val="tx1"/>
                </a:solidFill>
                <a:latin typeface="Corbel"/>
                <a:ea typeface="Corbel"/>
                <a:cs typeface="Corbel"/>
                <a:sym typeface="Corbel"/>
              </a:rPr>
            </a:br>
            <a:endParaRPr lang="en-IN" sz="2800" dirty="0">
              <a:solidFill>
                <a:schemeClr val="tx1"/>
              </a:solidFill>
            </a:endParaRPr>
          </a:p>
        </p:txBody>
      </p:sp>
    </p:spTree>
    <p:extLst>
      <p:ext uri="{BB962C8B-B14F-4D97-AF65-F5344CB8AC3E}">
        <p14:creationId xmlns:p14="http://schemas.microsoft.com/office/powerpoint/2010/main" val="302977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0343" y="1463039"/>
            <a:ext cx="9522823" cy="1200329"/>
          </a:xfrm>
          <a:prstGeom prst="rect">
            <a:avLst/>
          </a:prstGeom>
          <a:noFill/>
        </p:spPr>
        <p:txBody>
          <a:bodyPr wrap="square" rtlCol="0">
            <a:spAutoFit/>
          </a:bodyPr>
          <a:lstStyle/>
          <a:p>
            <a:pPr algn="ctr"/>
            <a:r>
              <a:rPr lang="en-US" sz="3600" b="1" dirty="0" smtClean="0"/>
              <a:t>THANKYOU</a:t>
            </a:r>
          </a:p>
          <a:p>
            <a:pPr algn="ctr"/>
            <a:r>
              <a:rPr lang="en-US" sz="3600" b="1" dirty="0" smtClean="0"/>
              <a:t>BATCH MAY 31,2024</a:t>
            </a:r>
            <a:endParaRPr lang="en-IN" sz="3600" b="1" dirty="0"/>
          </a:p>
        </p:txBody>
      </p:sp>
    </p:spTree>
    <p:extLst>
      <p:ext uri="{BB962C8B-B14F-4D97-AF65-F5344CB8AC3E}">
        <p14:creationId xmlns:p14="http://schemas.microsoft.com/office/powerpoint/2010/main" val="2316090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Business Objectives</a:t>
            </a:r>
            <a:endParaRPr lang="en-IN" dirty="0"/>
          </a:p>
        </p:txBody>
      </p:sp>
      <p:sp>
        <p:nvSpPr>
          <p:cNvPr id="3" name="Content Placeholder 2"/>
          <p:cNvSpPr>
            <a:spLocks noGrp="1"/>
          </p:cNvSpPr>
          <p:nvPr>
            <p:ph idx="1"/>
          </p:nvPr>
        </p:nvSpPr>
        <p:spPr/>
        <p:txBody>
          <a:bodyPr/>
          <a:lstStyle/>
          <a:p>
            <a:pPr marL="0" lvl="0" indent="0">
              <a:lnSpc>
                <a:spcPct val="90000"/>
              </a:lnSpc>
              <a:spcBef>
                <a:spcPts val="1200"/>
              </a:spcBef>
              <a:spcAft>
                <a:spcPts val="0"/>
              </a:spcAft>
              <a:buClr>
                <a:schemeClr val="accent1"/>
              </a:buClr>
              <a:buSzPct val="100000"/>
              <a:buNone/>
            </a:pPr>
            <a:r>
              <a:rPr lang="en-US" dirty="0" smtClean="0">
                <a:solidFill>
                  <a:srgbClr val="2791A6"/>
                </a:solidFill>
                <a:latin typeface="Corbel"/>
                <a:ea typeface="Corbel"/>
                <a:cs typeface="Corbel"/>
                <a:sym typeface="Corbel"/>
              </a:rPr>
              <a:t>.</a:t>
            </a:r>
            <a:endParaRPr lang="en-US" dirty="0"/>
          </a:p>
          <a:p>
            <a:endParaRPr lang="en-IN" dirty="0"/>
          </a:p>
        </p:txBody>
      </p:sp>
      <p:graphicFrame>
        <p:nvGraphicFramePr>
          <p:cNvPr id="5" name="Diagram 4"/>
          <p:cNvGraphicFramePr/>
          <p:nvPr>
            <p:extLst>
              <p:ext uri="{D42A27DB-BD31-4B8C-83A1-F6EECF244321}">
                <p14:modId xmlns:p14="http://schemas.microsoft.com/office/powerpoint/2010/main" val="1216454116"/>
              </p:ext>
            </p:extLst>
          </p:nvPr>
        </p:nvGraphicFramePr>
        <p:xfrm>
          <a:off x="2032000" y="1998618"/>
          <a:ext cx="9280434" cy="4139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225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64177"/>
          </a:xfrm>
        </p:spPr>
        <p:txBody>
          <a:bodyPr/>
          <a:lstStyle/>
          <a:p>
            <a:pPr algn="ctr"/>
            <a:r>
              <a:rPr lang="en-US" dirty="0" smtClean="0"/>
              <a:t>DATA CLEANING</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5924815"/>
              </p:ext>
            </p:extLst>
          </p:nvPr>
        </p:nvGraphicFramePr>
        <p:xfrm>
          <a:off x="1371600" y="1606731"/>
          <a:ext cx="9601200" cy="42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8740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4258491" cy="5336178"/>
          </a:xfrm>
        </p:spPr>
        <p:txBody>
          <a:bodyPr>
            <a:normAutofit/>
          </a:bodyPr>
          <a:lstStyle/>
          <a:p>
            <a:r>
              <a:rPr lang="en-US" sz="1800" dirty="0" smtClean="0"/>
              <a:t/>
            </a:r>
            <a:br>
              <a:rPr lang="en-US" sz="1800" dirty="0" smtClean="0"/>
            </a:br>
            <a:r>
              <a:rPr lang="en-GB" sz="1800" b="1" dirty="0" smtClean="0"/>
              <a:t>Driving </a:t>
            </a:r>
            <a:r>
              <a:rPr lang="en-GB" sz="1800" b="1" dirty="0"/>
              <a:t>Factor : </a:t>
            </a:r>
            <a:r>
              <a:rPr lang="en-GB" sz="1800" dirty="0"/>
              <a:t/>
            </a:r>
            <a:br>
              <a:rPr lang="en-GB" sz="1800" dirty="0"/>
            </a:br>
            <a:r>
              <a:rPr lang="en-GB" sz="1800" dirty="0"/>
              <a:t> Interest Rate (</a:t>
            </a:r>
            <a:r>
              <a:rPr lang="en-GB" sz="1800" dirty="0" err="1"/>
              <a:t>int_rate</a:t>
            </a:r>
            <a:r>
              <a:rPr lang="en-GB" sz="1800" dirty="0"/>
              <a:t>)</a:t>
            </a:r>
            <a:br>
              <a:rPr lang="en-GB" sz="1800" dirty="0"/>
            </a:br>
            <a:r>
              <a:rPr lang="en-GB" sz="1800" dirty="0"/>
              <a:t/>
            </a:r>
            <a:br>
              <a:rPr lang="en-GB" sz="1800" dirty="0"/>
            </a:br>
            <a:r>
              <a:rPr lang="en-GB" sz="1800" b="1" dirty="0"/>
              <a:t>EDA Type:</a:t>
            </a:r>
            <a:r>
              <a:rPr lang="en-GB" sz="1800" dirty="0"/>
              <a:t/>
            </a:r>
            <a:br>
              <a:rPr lang="en-GB" sz="1800" dirty="0"/>
            </a:br>
            <a:r>
              <a:rPr lang="en-GB" sz="1800" dirty="0"/>
              <a:t>Univariate </a:t>
            </a:r>
            <a:r>
              <a:rPr lang="en-GB" sz="1800" dirty="0" smtClean="0"/>
              <a:t>Analysis and segmented univariate</a:t>
            </a:r>
            <a:r>
              <a:rPr lang="en-GB" sz="1800" dirty="0"/>
              <a:t/>
            </a:r>
            <a:br>
              <a:rPr lang="en-GB" sz="1800" dirty="0"/>
            </a:br>
            <a:r>
              <a:rPr lang="en-GB" sz="1800" dirty="0"/>
              <a:t/>
            </a:r>
            <a:br>
              <a:rPr lang="en-GB" sz="1800" dirty="0"/>
            </a:br>
            <a:r>
              <a:rPr lang="en-GB" sz="1800" b="1" dirty="0"/>
              <a:t>Graph Type:</a:t>
            </a:r>
            <a:r>
              <a:rPr lang="en-GB" sz="1800" dirty="0"/>
              <a:t/>
            </a:r>
            <a:br>
              <a:rPr lang="en-GB" sz="1800" dirty="0"/>
            </a:br>
            <a:r>
              <a:rPr lang="en-GB" sz="1800" dirty="0" smtClean="0"/>
              <a:t>Bar Plot</a:t>
            </a:r>
            <a:r>
              <a:rPr lang="en-GB" sz="1800" dirty="0"/>
              <a:t/>
            </a:r>
            <a:br>
              <a:rPr lang="en-GB" sz="1800" dirty="0"/>
            </a:br>
            <a:r>
              <a:rPr lang="en-GB" sz="1800" dirty="0"/>
              <a:t/>
            </a:r>
            <a:br>
              <a:rPr lang="en-GB" sz="1800" dirty="0"/>
            </a:br>
            <a:r>
              <a:rPr lang="en-GB" sz="1800" b="1" dirty="0"/>
              <a:t>Analysis:</a:t>
            </a:r>
            <a:r>
              <a:rPr lang="en-GB" sz="2000" dirty="0"/>
              <a:t/>
            </a:r>
            <a:br>
              <a:rPr lang="en-GB" sz="2000" dirty="0"/>
            </a:br>
            <a:r>
              <a:rPr lang="en-GB" sz="1800" dirty="0"/>
              <a:t>As the graphs inform,</a:t>
            </a:r>
            <a:br>
              <a:rPr lang="en-GB" sz="1800" dirty="0"/>
            </a:br>
            <a:r>
              <a:rPr lang="en-GB" sz="1800" dirty="0" smtClean="0"/>
              <a:t>1. </a:t>
            </a:r>
            <a:r>
              <a:rPr lang="en-US" sz="1800" dirty="0"/>
              <a:t>Applicants having the higher interest rate in </a:t>
            </a:r>
            <a:r>
              <a:rPr lang="en-US" sz="1800" dirty="0" smtClean="0"/>
              <a:t>loan </a:t>
            </a:r>
            <a:r>
              <a:rPr lang="en-US" sz="1800" dirty="0"/>
              <a:t>are more likely to be defaulter.</a:t>
            </a:r>
            <a:endParaRPr lang="en-IN" sz="1800" dirty="0"/>
          </a:p>
        </p:txBody>
      </p:sp>
      <p:pic>
        <p:nvPicPr>
          <p:cNvPr id="4" name="Picture 3"/>
          <p:cNvPicPr>
            <a:picLocks noChangeAspect="1"/>
          </p:cNvPicPr>
          <p:nvPr/>
        </p:nvPicPr>
        <p:blipFill>
          <a:blip r:embed="rId2"/>
          <a:stretch>
            <a:fillRect/>
          </a:stretch>
        </p:blipFill>
        <p:spPr>
          <a:xfrm>
            <a:off x="5786845" y="685799"/>
            <a:ext cx="6087291" cy="4486275"/>
          </a:xfrm>
          <a:prstGeom prst="rect">
            <a:avLst/>
          </a:prstGeom>
        </p:spPr>
      </p:pic>
    </p:spTree>
    <p:extLst>
      <p:ext uri="{BB962C8B-B14F-4D97-AF65-F5344CB8AC3E}">
        <p14:creationId xmlns:p14="http://schemas.microsoft.com/office/powerpoint/2010/main" val="4212440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4258491" cy="5336178"/>
          </a:xfrm>
        </p:spPr>
        <p:txBody>
          <a:bodyPr>
            <a:normAutofit/>
          </a:bodyPr>
          <a:lstStyle/>
          <a:p>
            <a:r>
              <a:rPr lang="en-US" sz="1800" dirty="0" smtClean="0"/>
              <a:t/>
            </a:r>
            <a:br>
              <a:rPr lang="en-US" sz="1800" dirty="0" smtClean="0"/>
            </a:br>
            <a:r>
              <a:rPr lang="en-GB" sz="1800" b="1" dirty="0" smtClean="0"/>
              <a:t>Driving </a:t>
            </a:r>
            <a:r>
              <a:rPr lang="en-GB" sz="1800" b="1" dirty="0"/>
              <a:t>Factor : </a:t>
            </a:r>
            <a:br>
              <a:rPr lang="en-GB" sz="1800" b="1" dirty="0"/>
            </a:br>
            <a:r>
              <a:rPr lang="en-GB" sz="1800" b="1" dirty="0"/>
              <a:t> </a:t>
            </a:r>
            <a:r>
              <a:rPr lang="en-GB" sz="1800" dirty="0"/>
              <a:t>Purpose</a:t>
            </a:r>
            <a:br>
              <a:rPr lang="en-GB" sz="1800" dirty="0"/>
            </a:br>
            <a:r>
              <a:rPr lang="en-GB" sz="1800" dirty="0"/>
              <a:t/>
            </a:r>
            <a:br>
              <a:rPr lang="en-GB" sz="1800" dirty="0"/>
            </a:br>
            <a:r>
              <a:rPr lang="en-GB" sz="1800" b="1" dirty="0"/>
              <a:t>EDA Type</a:t>
            </a:r>
            <a:r>
              <a:rPr lang="en-GB" sz="1800" dirty="0"/>
              <a:t>:</a:t>
            </a:r>
            <a:br>
              <a:rPr lang="en-GB" sz="1800" dirty="0"/>
            </a:br>
            <a:r>
              <a:rPr lang="en-GB" sz="1800" dirty="0"/>
              <a:t>Univariate Analysis and segmented univariate</a:t>
            </a:r>
            <a:br>
              <a:rPr lang="en-GB" sz="1800" dirty="0"/>
            </a:br>
            <a:r>
              <a:rPr lang="en-GB" sz="1800" dirty="0"/>
              <a:t/>
            </a:r>
            <a:br>
              <a:rPr lang="en-GB" sz="1800" dirty="0"/>
            </a:br>
            <a:r>
              <a:rPr lang="en-GB" sz="1800" b="1" dirty="0"/>
              <a:t>Graph Type:</a:t>
            </a:r>
            <a:r>
              <a:rPr lang="en-GB" sz="1800" dirty="0"/>
              <a:t/>
            </a:r>
            <a:br>
              <a:rPr lang="en-GB" sz="1800" dirty="0"/>
            </a:br>
            <a:r>
              <a:rPr lang="en-GB" sz="1800" dirty="0" smtClean="0"/>
              <a:t>Bar </a:t>
            </a:r>
            <a:r>
              <a:rPr lang="en-GB" sz="1800" dirty="0"/>
              <a:t>chart</a:t>
            </a:r>
            <a:br>
              <a:rPr lang="en-GB" sz="1800" dirty="0"/>
            </a:br>
            <a:r>
              <a:rPr lang="en-GB" sz="1800" dirty="0"/>
              <a:t/>
            </a:r>
            <a:br>
              <a:rPr lang="en-GB" sz="1800" dirty="0"/>
            </a:br>
            <a:r>
              <a:rPr lang="en-GB" sz="1800" b="1" dirty="0"/>
              <a:t>Analysis:</a:t>
            </a:r>
            <a:r>
              <a:rPr lang="en-GB" sz="1800" dirty="0"/>
              <a:t/>
            </a:r>
            <a:br>
              <a:rPr lang="en-GB" sz="1800" dirty="0"/>
            </a:br>
            <a:r>
              <a:rPr lang="en-US" sz="1800" dirty="0"/>
              <a:t>More people took a new loan to clear up the old loans, this kinds of applicants having high possibility they might default the loan.</a:t>
            </a:r>
            <a:endParaRPr lang="en-IN" sz="1800" dirty="0"/>
          </a:p>
        </p:txBody>
      </p:sp>
      <p:pic>
        <p:nvPicPr>
          <p:cNvPr id="3" name="Picture 2"/>
          <p:cNvPicPr>
            <a:picLocks noChangeAspect="1"/>
          </p:cNvPicPr>
          <p:nvPr/>
        </p:nvPicPr>
        <p:blipFill>
          <a:blip r:embed="rId2"/>
          <a:stretch>
            <a:fillRect/>
          </a:stretch>
        </p:blipFill>
        <p:spPr>
          <a:xfrm>
            <a:off x="5630091" y="1238250"/>
            <a:ext cx="6296298" cy="4381500"/>
          </a:xfrm>
          <a:prstGeom prst="rect">
            <a:avLst/>
          </a:prstGeom>
        </p:spPr>
      </p:pic>
    </p:spTree>
    <p:extLst>
      <p:ext uri="{BB962C8B-B14F-4D97-AF65-F5344CB8AC3E}">
        <p14:creationId xmlns:p14="http://schemas.microsoft.com/office/powerpoint/2010/main" val="38944892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4258491" cy="5336178"/>
          </a:xfrm>
        </p:spPr>
        <p:txBody>
          <a:bodyPr>
            <a:normAutofit/>
          </a:bodyPr>
          <a:lstStyle/>
          <a:p>
            <a:r>
              <a:rPr lang="en-US" sz="1800" dirty="0" smtClean="0"/>
              <a:t/>
            </a:r>
            <a:br>
              <a:rPr lang="en-US" sz="1800" dirty="0" smtClean="0"/>
            </a:br>
            <a:r>
              <a:rPr lang="en-GB" sz="1800" b="1" dirty="0" smtClean="0"/>
              <a:t>Driving </a:t>
            </a:r>
            <a:r>
              <a:rPr lang="en-GB" sz="1800" b="1" dirty="0"/>
              <a:t>Factor : </a:t>
            </a:r>
            <a:br>
              <a:rPr lang="en-GB" sz="1800" b="1" dirty="0"/>
            </a:br>
            <a:r>
              <a:rPr lang="en-GB" sz="1800" b="1" dirty="0"/>
              <a:t> </a:t>
            </a:r>
            <a:r>
              <a:rPr lang="en-GB" sz="1800" dirty="0" err="1" smtClean="0"/>
              <a:t>revol_util</a:t>
            </a:r>
            <a:r>
              <a:rPr lang="en-GB" sz="1800" dirty="0"/>
              <a:t/>
            </a:r>
            <a:br>
              <a:rPr lang="en-GB" sz="1800" dirty="0"/>
            </a:br>
            <a:r>
              <a:rPr lang="en-GB" sz="1800" dirty="0"/>
              <a:t/>
            </a:r>
            <a:br>
              <a:rPr lang="en-GB" sz="1800" dirty="0"/>
            </a:br>
            <a:r>
              <a:rPr lang="en-GB" sz="1800" b="1" dirty="0"/>
              <a:t>EDA Type</a:t>
            </a:r>
            <a:r>
              <a:rPr lang="en-GB" sz="1800" dirty="0"/>
              <a:t>:</a:t>
            </a:r>
            <a:br>
              <a:rPr lang="en-GB" sz="1800" dirty="0"/>
            </a:br>
            <a:r>
              <a:rPr lang="en-GB" sz="1800" dirty="0"/>
              <a:t>Univariate Analysis and segmented univariate</a:t>
            </a:r>
            <a:br>
              <a:rPr lang="en-GB" sz="1800" dirty="0"/>
            </a:br>
            <a:r>
              <a:rPr lang="en-GB" sz="1800" dirty="0"/>
              <a:t/>
            </a:r>
            <a:br>
              <a:rPr lang="en-GB" sz="1800" dirty="0"/>
            </a:br>
            <a:r>
              <a:rPr lang="en-GB" sz="1800" b="1" dirty="0"/>
              <a:t>Graph Type:</a:t>
            </a:r>
            <a:r>
              <a:rPr lang="en-GB" sz="1800" dirty="0"/>
              <a:t/>
            </a:r>
            <a:br>
              <a:rPr lang="en-GB" sz="1800" dirty="0"/>
            </a:br>
            <a:r>
              <a:rPr lang="en-GB" sz="1800" dirty="0" smtClean="0"/>
              <a:t>Bar </a:t>
            </a:r>
            <a:r>
              <a:rPr lang="en-GB" sz="1800" dirty="0"/>
              <a:t>chart</a:t>
            </a:r>
            <a:br>
              <a:rPr lang="en-GB" sz="1800" dirty="0"/>
            </a:br>
            <a:r>
              <a:rPr lang="en-GB" sz="1800" dirty="0"/>
              <a:t/>
            </a:r>
            <a:br>
              <a:rPr lang="en-GB" sz="1800" dirty="0"/>
            </a:br>
            <a:r>
              <a:rPr lang="en-GB" sz="1800" b="1" dirty="0"/>
              <a:t>Analysis:</a:t>
            </a:r>
            <a:r>
              <a:rPr lang="en-GB" sz="1800" dirty="0"/>
              <a:t/>
            </a:r>
            <a:br>
              <a:rPr lang="en-GB" sz="1800" dirty="0"/>
            </a:br>
            <a:r>
              <a:rPr lang="en-US" sz="1800" dirty="0"/>
              <a:t>Higher the  revolving utilization rate more chances of getting default.</a:t>
            </a:r>
            <a:endParaRPr lang="en-IN" sz="1800" dirty="0"/>
          </a:p>
        </p:txBody>
      </p:sp>
      <p:pic>
        <p:nvPicPr>
          <p:cNvPr id="4" name="Picture 3"/>
          <p:cNvPicPr>
            <a:picLocks noChangeAspect="1"/>
          </p:cNvPicPr>
          <p:nvPr/>
        </p:nvPicPr>
        <p:blipFill>
          <a:blip r:embed="rId2"/>
          <a:stretch>
            <a:fillRect/>
          </a:stretch>
        </p:blipFill>
        <p:spPr>
          <a:xfrm>
            <a:off x="5630091" y="685799"/>
            <a:ext cx="6200775" cy="4238625"/>
          </a:xfrm>
          <a:prstGeom prst="rect">
            <a:avLst/>
          </a:prstGeom>
        </p:spPr>
      </p:pic>
    </p:spTree>
    <p:extLst>
      <p:ext uri="{BB962C8B-B14F-4D97-AF65-F5344CB8AC3E}">
        <p14:creationId xmlns:p14="http://schemas.microsoft.com/office/powerpoint/2010/main" val="348270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4258491" cy="5336178"/>
          </a:xfrm>
        </p:spPr>
        <p:txBody>
          <a:bodyPr>
            <a:normAutofit/>
          </a:bodyPr>
          <a:lstStyle/>
          <a:p>
            <a:r>
              <a:rPr lang="en-US" sz="1800" dirty="0" smtClean="0"/>
              <a:t/>
            </a:r>
            <a:br>
              <a:rPr lang="en-US" sz="1800" dirty="0" smtClean="0"/>
            </a:br>
            <a:r>
              <a:rPr lang="en-GB" sz="1800" b="1" dirty="0" smtClean="0"/>
              <a:t>Driving </a:t>
            </a:r>
            <a:r>
              <a:rPr lang="en-GB" sz="1800" b="1" dirty="0"/>
              <a:t>Factor : </a:t>
            </a:r>
            <a:br>
              <a:rPr lang="en-GB" sz="1800" b="1" dirty="0"/>
            </a:br>
            <a:r>
              <a:rPr lang="en-GB" sz="1800" b="1" dirty="0"/>
              <a:t> </a:t>
            </a:r>
            <a:r>
              <a:rPr lang="en-GB" sz="1800" dirty="0" err="1" smtClean="0"/>
              <a:t>dti</a:t>
            </a:r>
            <a:r>
              <a:rPr lang="en-GB" sz="1800" dirty="0"/>
              <a:t/>
            </a:r>
            <a:br>
              <a:rPr lang="en-GB" sz="1800" dirty="0"/>
            </a:br>
            <a:r>
              <a:rPr lang="en-GB" sz="1800" dirty="0"/>
              <a:t/>
            </a:r>
            <a:br>
              <a:rPr lang="en-GB" sz="1800" dirty="0"/>
            </a:br>
            <a:r>
              <a:rPr lang="en-GB" sz="1800" b="1" dirty="0"/>
              <a:t>EDA Type</a:t>
            </a:r>
            <a:r>
              <a:rPr lang="en-GB" sz="1800" dirty="0"/>
              <a:t>:</a:t>
            </a:r>
            <a:br>
              <a:rPr lang="en-GB" sz="1800" dirty="0"/>
            </a:br>
            <a:r>
              <a:rPr lang="en-GB" sz="1800" dirty="0"/>
              <a:t>Univariate Analysis and segmented univariate</a:t>
            </a:r>
            <a:br>
              <a:rPr lang="en-GB" sz="1800" dirty="0"/>
            </a:br>
            <a:r>
              <a:rPr lang="en-GB" sz="1800" dirty="0"/>
              <a:t/>
            </a:r>
            <a:br>
              <a:rPr lang="en-GB" sz="1800" dirty="0"/>
            </a:br>
            <a:r>
              <a:rPr lang="en-GB" sz="1800" b="1" dirty="0"/>
              <a:t>Graph Type:</a:t>
            </a:r>
            <a:r>
              <a:rPr lang="en-GB" sz="1800" dirty="0"/>
              <a:t/>
            </a:r>
            <a:br>
              <a:rPr lang="en-GB" sz="1800" dirty="0"/>
            </a:br>
            <a:r>
              <a:rPr lang="en-GB" sz="1800" dirty="0" smtClean="0"/>
              <a:t>Bar </a:t>
            </a:r>
            <a:r>
              <a:rPr lang="en-GB" sz="1800" dirty="0"/>
              <a:t>chart</a:t>
            </a:r>
            <a:br>
              <a:rPr lang="en-GB" sz="1800" dirty="0"/>
            </a:br>
            <a:r>
              <a:rPr lang="en-GB" sz="1800" dirty="0"/>
              <a:t/>
            </a:r>
            <a:br>
              <a:rPr lang="en-GB" sz="1800" dirty="0"/>
            </a:br>
            <a:r>
              <a:rPr lang="en-GB" sz="1800" b="1" dirty="0"/>
              <a:t>Analysis:</a:t>
            </a:r>
            <a:r>
              <a:rPr lang="en-GB" sz="1800" dirty="0"/>
              <a:t/>
            </a:r>
            <a:br>
              <a:rPr lang="en-GB" sz="1800" dirty="0"/>
            </a:br>
            <a:r>
              <a:rPr lang="en-US" sz="1800" dirty="0" smtClean="0"/>
              <a:t>Higher </a:t>
            </a:r>
            <a:r>
              <a:rPr lang="en-US" sz="1800" dirty="0"/>
              <a:t>the debt-to-income higher is the chances of getting default</a:t>
            </a:r>
            <a:endParaRPr lang="en-IN" sz="1800" dirty="0"/>
          </a:p>
        </p:txBody>
      </p:sp>
      <p:pic>
        <p:nvPicPr>
          <p:cNvPr id="3" name="Picture 2"/>
          <p:cNvPicPr>
            <a:picLocks noChangeAspect="1"/>
          </p:cNvPicPr>
          <p:nvPr/>
        </p:nvPicPr>
        <p:blipFill>
          <a:blip r:embed="rId2"/>
          <a:stretch>
            <a:fillRect/>
          </a:stretch>
        </p:blipFill>
        <p:spPr>
          <a:xfrm>
            <a:off x="5630091" y="685799"/>
            <a:ext cx="6019800" cy="4124325"/>
          </a:xfrm>
          <a:prstGeom prst="rect">
            <a:avLst/>
          </a:prstGeom>
        </p:spPr>
      </p:pic>
    </p:spTree>
    <p:extLst>
      <p:ext uri="{BB962C8B-B14F-4D97-AF65-F5344CB8AC3E}">
        <p14:creationId xmlns:p14="http://schemas.microsoft.com/office/powerpoint/2010/main" val="567233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4258491" cy="5336178"/>
          </a:xfrm>
        </p:spPr>
        <p:txBody>
          <a:bodyPr>
            <a:normAutofit/>
          </a:bodyPr>
          <a:lstStyle/>
          <a:p>
            <a:r>
              <a:rPr lang="en-US" sz="1800" dirty="0" smtClean="0"/>
              <a:t/>
            </a:r>
            <a:br>
              <a:rPr lang="en-US" sz="1800" dirty="0" smtClean="0"/>
            </a:br>
            <a:r>
              <a:rPr lang="en-GB" sz="1800" b="1" dirty="0" smtClean="0"/>
              <a:t>Driving </a:t>
            </a:r>
            <a:r>
              <a:rPr lang="en-GB" sz="1800" b="1" dirty="0"/>
              <a:t>Factor : </a:t>
            </a:r>
            <a:br>
              <a:rPr lang="en-GB" sz="1800" b="1" dirty="0"/>
            </a:br>
            <a:r>
              <a:rPr lang="en-GB" sz="1800" b="1" dirty="0"/>
              <a:t> </a:t>
            </a:r>
            <a:r>
              <a:rPr lang="en-GB" sz="1800" dirty="0" smtClean="0"/>
              <a:t>grade</a:t>
            </a:r>
            <a:r>
              <a:rPr lang="en-GB" sz="1800" dirty="0"/>
              <a:t/>
            </a:r>
            <a:br>
              <a:rPr lang="en-GB" sz="1800" dirty="0"/>
            </a:br>
            <a:r>
              <a:rPr lang="en-GB" sz="1800" dirty="0"/>
              <a:t/>
            </a:r>
            <a:br>
              <a:rPr lang="en-GB" sz="1800" dirty="0"/>
            </a:br>
            <a:r>
              <a:rPr lang="en-GB" sz="1800" b="1" dirty="0"/>
              <a:t>EDA Type</a:t>
            </a:r>
            <a:r>
              <a:rPr lang="en-GB" sz="1800" dirty="0"/>
              <a:t>:</a:t>
            </a:r>
            <a:br>
              <a:rPr lang="en-GB" sz="1800" dirty="0"/>
            </a:br>
            <a:r>
              <a:rPr lang="en-GB" sz="1800" dirty="0"/>
              <a:t>Univariate Analysis and segmented univariate</a:t>
            </a:r>
            <a:br>
              <a:rPr lang="en-GB" sz="1800" dirty="0"/>
            </a:br>
            <a:r>
              <a:rPr lang="en-GB" sz="1800" dirty="0"/>
              <a:t/>
            </a:r>
            <a:br>
              <a:rPr lang="en-GB" sz="1800" dirty="0"/>
            </a:br>
            <a:r>
              <a:rPr lang="en-GB" sz="1800" b="1" dirty="0"/>
              <a:t>Graph Type:</a:t>
            </a:r>
            <a:r>
              <a:rPr lang="en-GB" sz="1800" dirty="0"/>
              <a:t/>
            </a:r>
            <a:br>
              <a:rPr lang="en-GB" sz="1800" dirty="0"/>
            </a:br>
            <a:r>
              <a:rPr lang="en-GB" sz="1800" dirty="0" smtClean="0"/>
              <a:t>Bar </a:t>
            </a:r>
            <a:r>
              <a:rPr lang="en-GB" sz="1800" dirty="0"/>
              <a:t>chart</a:t>
            </a:r>
            <a:br>
              <a:rPr lang="en-GB" sz="1800" dirty="0"/>
            </a:br>
            <a:r>
              <a:rPr lang="en-GB" sz="1800" dirty="0"/>
              <a:t/>
            </a:r>
            <a:br>
              <a:rPr lang="en-GB" sz="1800" dirty="0"/>
            </a:br>
            <a:r>
              <a:rPr lang="en-GB" sz="1800" b="1" dirty="0"/>
              <a:t>Analysis:</a:t>
            </a:r>
            <a:r>
              <a:rPr lang="en-GB" sz="1800" dirty="0"/>
              <a:t/>
            </a:r>
            <a:br>
              <a:rPr lang="en-GB" sz="1800" dirty="0"/>
            </a:br>
            <a:r>
              <a:rPr lang="en-US" sz="1800" dirty="0" smtClean="0"/>
              <a:t>Applicants loan which are marked as the as B by LC are more likely to be fall under defaulter list.</a:t>
            </a:r>
            <a:endParaRPr lang="en-IN" sz="1800" dirty="0"/>
          </a:p>
        </p:txBody>
      </p:sp>
      <p:pic>
        <p:nvPicPr>
          <p:cNvPr id="4" name="Picture 3"/>
          <p:cNvPicPr>
            <a:picLocks noChangeAspect="1"/>
          </p:cNvPicPr>
          <p:nvPr/>
        </p:nvPicPr>
        <p:blipFill>
          <a:blip r:embed="rId2"/>
          <a:stretch>
            <a:fillRect/>
          </a:stretch>
        </p:blipFill>
        <p:spPr>
          <a:xfrm>
            <a:off x="5630091" y="685799"/>
            <a:ext cx="6286500" cy="4371975"/>
          </a:xfrm>
          <a:prstGeom prst="rect">
            <a:avLst/>
          </a:prstGeom>
        </p:spPr>
      </p:pic>
    </p:spTree>
    <p:extLst>
      <p:ext uri="{BB962C8B-B14F-4D97-AF65-F5344CB8AC3E}">
        <p14:creationId xmlns:p14="http://schemas.microsoft.com/office/powerpoint/2010/main" val="538784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4258491" cy="5336178"/>
          </a:xfrm>
        </p:spPr>
        <p:txBody>
          <a:bodyPr>
            <a:normAutofit/>
          </a:bodyPr>
          <a:lstStyle/>
          <a:p>
            <a:pPr lvl="0"/>
            <a:r>
              <a:rPr lang="en-US" sz="1800" dirty="0" smtClean="0"/>
              <a:t/>
            </a:r>
            <a:br>
              <a:rPr lang="en-US" sz="1800" dirty="0" smtClean="0"/>
            </a:br>
            <a:r>
              <a:rPr lang="en-GB" sz="2000" b="1" dirty="0" smtClean="0"/>
              <a:t>Driving Factor : </a:t>
            </a:r>
            <a:br>
              <a:rPr lang="en-GB" sz="2000" b="1" dirty="0" smtClean="0"/>
            </a:br>
            <a:r>
              <a:rPr lang="en-GB" sz="2000" b="1" dirty="0" smtClean="0"/>
              <a:t> </a:t>
            </a:r>
            <a:r>
              <a:rPr lang="en-GB" sz="2000" dirty="0" smtClean="0"/>
              <a:t>loan vs </a:t>
            </a:r>
            <a:r>
              <a:rPr lang="en-GB" sz="2000" dirty="0" err="1" smtClean="0"/>
              <a:t>dti</a:t>
            </a:r>
            <a:r>
              <a:rPr lang="en-GB" sz="2000" dirty="0" smtClean="0"/>
              <a:t/>
            </a:r>
            <a:br>
              <a:rPr lang="en-GB" sz="2000" dirty="0" smtClean="0"/>
            </a:br>
            <a:r>
              <a:rPr lang="en-GB" sz="2000" dirty="0" smtClean="0"/>
              <a:t/>
            </a:r>
            <a:br>
              <a:rPr lang="en-GB" sz="2000" dirty="0" smtClean="0"/>
            </a:br>
            <a:r>
              <a:rPr lang="en-GB" sz="2000" b="1" dirty="0" smtClean="0"/>
              <a:t>EDA Type</a:t>
            </a:r>
            <a:r>
              <a:rPr lang="en-GB" sz="2000" dirty="0" smtClean="0"/>
              <a:t>:</a:t>
            </a:r>
            <a:br>
              <a:rPr lang="en-GB" sz="2000" dirty="0" smtClean="0"/>
            </a:br>
            <a:r>
              <a:rPr lang="en-GB" sz="2000" dirty="0" smtClean="0"/>
              <a:t>Bivariate Analysis</a:t>
            </a:r>
            <a:br>
              <a:rPr lang="en-GB" sz="2000" dirty="0" smtClean="0"/>
            </a:br>
            <a:r>
              <a:rPr lang="en-GB" sz="2000" dirty="0" smtClean="0"/>
              <a:t/>
            </a:r>
            <a:br>
              <a:rPr lang="en-GB" sz="2000" dirty="0" smtClean="0"/>
            </a:br>
            <a:r>
              <a:rPr lang="en-GB" sz="2000" b="1" dirty="0" smtClean="0"/>
              <a:t>Graph Type:</a:t>
            </a:r>
            <a:r>
              <a:rPr lang="en-GB" sz="2000" dirty="0" smtClean="0"/>
              <a:t/>
            </a:r>
            <a:br>
              <a:rPr lang="en-GB" sz="2000" dirty="0" smtClean="0"/>
            </a:br>
            <a:r>
              <a:rPr lang="en-GB" sz="2000" dirty="0" err="1" smtClean="0"/>
              <a:t>Heatmap</a:t>
            </a:r>
            <a:r>
              <a:rPr lang="en-GB" sz="2000" dirty="0" smtClean="0"/>
              <a:t/>
            </a:r>
            <a:br>
              <a:rPr lang="en-GB" sz="2000" dirty="0" smtClean="0"/>
            </a:br>
            <a:r>
              <a:rPr lang="en-GB" sz="2000" dirty="0" smtClean="0"/>
              <a:t/>
            </a:r>
            <a:br>
              <a:rPr lang="en-GB" sz="2000" dirty="0" smtClean="0"/>
            </a:br>
            <a:r>
              <a:rPr lang="en-GB" sz="2000" b="1" dirty="0" smtClean="0"/>
              <a:t>Analysis:</a:t>
            </a:r>
            <a:r>
              <a:rPr lang="en-GB" sz="2000" dirty="0" smtClean="0"/>
              <a:t/>
            </a:r>
            <a:br>
              <a:rPr lang="en-GB" sz="2000" dirty="0" smtClean="0"/>
            </a:br>
            <a:r>
              <a:rPr lang="en-US" sz="2000" dirty="0" smtClean="0"/>
              <a:t>Applicants </a:t>
            </a:r>
            <a:r>
              <a:rPr lang="en-US" sz="2000" dirty="0"/>
              <a:t>whose high </a:t>
            </a:r>
            <a:r>
              <a:rPr lang="en-US" sz="2000" dirty="0" err="1"/>
              <a:t>dti</a:t>
            </a:r>
            <a:r>
              <a:rPr lang="en-US" sz="2000" dirty="0"/>
              <a:t> range and high loan amounts having higher chances of getting their loan default.</a:t>
            </a:r>
            <a:br>
              <a:rPr lang="en-US" sz="2000" dirty="0"/>
            </a:br>
            <a:endParaRPr lang="en-US" sz="2000" dirty="0"/>
          </a:p>
        </p:txBody>
      </p:sp>
      <p:pic>
        <p:nvPicPr>
          <p:cNvPr id="3" name="Picture 2"/>
          <p:cNvPicPr>
            <a:picLocks noChangeAspect="1"/>
          </p:cNvPicPr>
          <p:nvPr/>
        </p:nvPicPr>
        <p:blipFill>
          <a:blip r:embed="rId2"/>
          <a:stretch>
            <a:fillRect/>
          </a:stretch>
        </p:blipFill>
        <p:spPr>
          <a:xfrm>
            <a:off x="5630091" y="685799"/>
            <a:ext cx="5734050" cy="4276725"/>
          </a:xfrm>
          <a:prstGeom prst="rect">
            <a:avLst/>
          </a:prstGeom>
        </p:spPr>
      </p:pic>
    </p:spTree>
    <p:extLst>
      <p:ext uri="{BB962C8B-B14F-4D97-AF65-F5344CB8AC3E}">
        <p14:creationId xmlns:p14="http://schemas.microsoft.com/office/powerpoint/2010/main" val="28582828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openxmlformats.org/package/2006/metadata/core-properties"/>
    <ds:schemaRef ds:uri="http://purl.org/dc/elements/1.1/"/>
    <ds:schemaRef ds:uri="http://schemas.microsoft.com/office/infopath/2007/PartnerControls"/>
    <ds:schemaRef ds:uri="http://www.w3.org/XML/1998/namespace"/>
    <ds:schemaRef ds:uri="http://purl.org/dc/terms/"/>
    <ds:schemaRef ds:uri="http://purl.org/dc/dcmitype/"/>
    <ds:schemaRef ds:uri="http://schemas.microsoft.com/office/2006/documentManagement/types"/>
    <ds:schemaRef ds:uri="http://schemas.microsoft.com/office/2006/metadata/propertie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212</Words>
  <Application>Microsoft Office PowerPoint</Application>
  <PresentationFormat>Widescreen</PresentationFormat>
  <Paragraphs>39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Corbel</vt:lpstr>
      <vt:lpstr>Wingdings 3</vt:lpstr>
      <vt:lpstr>Ion</vt:lpstr>
      <vt:lpstr>CASE STUDY : LENDER CLUB </vt:lpstr>
      <vt:lpstr>Business Objectives</vt:lpstr>
      <vt:lpstr>DATA CLEANING</vt:lpstr>
      <vt:lpstr> Driving Factor :   Interest Rate (int_rate)  EDA Type: Univariate Analysis and segmented univariate  Graph Type: Bar Plot  Analysis: As the graphs inform, 1. Applicants having the higher interest rate in loan are more likely to be defaulter.</vt:lpstr>
      <vt:lpstr> Driving Factor :   Purpose  EDA Type: Univariate Analysis and segmented univariate  Graph Type: Bar chart  Analysis: More people took a new loan to clear up the old loans, this kinds of applicants having high possibility they might default the loan.</vt:lpstr>
      <vt:lpstr> Driving Factor :   revol_util  EDA Type: Univariate Analysis and segmented univariate  Graph Type: Bar chart  Analysis: Higher the  revolving utilization rate more chances of getting default.</vt:lpstr>
      <vt:lpstr> Driving Factor :   dti  EDA Type: Univariate Analysis and segmented univariate  Graph Type: Bar chart  Analysis: Higher the debt-to-income higher is the chances of getting default</vt:lpstr>
      <vt:lpstr> Driving Factor :   grade  EDA Type: Univariate Analysis and segmented univariate  Graph Type: Bar chart  Analysis: Applicants loan which are marked as the as B by LC are more likely to be fall under defaulter list.</vt:lpstr>
      <vt:lpstr> Driving Factor :   loan vs dti  EDA Type: Bivariate Analysis  Graph Type: Heatmap  Analysis: Applicants whose high dti range and high loan amounts having higher chances of getting their loan default. </vt:lpstr>
      <vt:lpstr> Driving Factor :   loan vs interest_rate  EDA Type: Bivariate Analysis  Graph Type: Heatmap  Analysis: Applicants who have take loans at much higher interest rate more like likely to be a defaulter</vt:lpstr>
      <vt:lpstr> Driving Factor :   int_rates vs annual_inc on  loan_amnt.  EDA Type: Multivariate Analysis  Graph Type: heatmap  Analysis: 1. Even people with high annual income also falls under defaulter list. 2. The people who has taken loans for any purpose in high interest rate are more likely to fall under defaulter list</vt:lpstr>
      <vt:lpstr> Driving Factor :   dti vs annual_inc  EDA Type: Bivariate Analysis  Graph Type: heatmap  Analysis: Applicants having lower income range and having higher dti rate more likely to fall under defaulter list.</vt:lpstr>
      <vt:lpstr> Driving Factor :   purpose vs annual_inc  EDA Type: Bivariate Analysis  Graph Type: heatmap  Analysis: Applicants having lower income range and took loans for debt consolidations.</vt:lpstr>
      <vt:lpstr> Driving Factor :   loan_amnt vs grade  EDA Type: Bivariate Analysis  Graph Type: heatmap  Analysis: Applicants borrow high  loan amounts and marked  as Grade G by LC more likely to be a defaulter.</vt:lpstr>
      <vt:lpstr>Conclusions: </vt:lpstr>
      <vt:lpstr>DRIVING FACTORS: 1. Interest rate 2. Purpose 3. Grade 4. revol_util 5. DTI (Debt to income ratio)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2024-07-23T19:31:43Z</dcterms:created>
  <dcterms:modified xsi:type="dcterms:W3CDTF">2024-07-24T06:34:40Z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